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Lst>
  <p:notesMasterIdLst>
    <p:notesMasterId r:id="rId27"/>
  </p:notesMasterIdLst>
  <p:sldIdLst>
    <p:sldId id="325" r:id="rId2"/>
    <p:sldId id="326" r:id="rId3"/>
    <p:sldId id="327" r:id="rId4"/>
    <p:sldId id="345" r:id="rId5"/>
    <p:sldId id="361" r:id="rId6"/>
    <p:sldId id="362" r:id="rId7"/>
    <p:sldId id="346" r:id="rId8"/>
    <p:sldId id="347" r:id="rId9"/>
    <p:sldId id="349" r:id="rId10"/>
    <p:sldId id="350" r:id="rId11"/>
    <p:sldId id="351" r:id="rId12"/>
    <p:sldId id="352" r:id="rId13"/>
    <p:sldId id="353" r:id="rId14"/>
    <p:sldId id="354" r:id="rId15"/>
    <p:sldId id="357" r:id="rId16"/>
    <p:sldId id="356" r:id="rId17"/>
    <p:sldId id="358" r:id="rId18"/>
    <p:sldId id="359" r:id="rId19"/>
    <p:sldId id="360" r:id="rId20"/>
    <p:sldId id="328" r:id="rId21"/>
    <p:sldId id="364" r:id="rId22"/>
    <p:sldId id="363" r:id="rId23"/>
    <p:sldId id="365" r:id="rId24"/>
    <p:sldId id="366" r:id="rId25"/>
    <p:sldId id="367" r:id="rId26"/>
  </p:sldIdLst>
  <p:sldSz cx="10691813" cy="601186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B54E5F03-E54F-8448-9C73-11DB43637929}">
          <p14:sldIdLst>
            <p14:sldId id="325"/>
            <p14:sldId id="326"/>
            <p14:sldId id="327"/>
            <p14:sldId id="345"/>
            <p14:sldId id="361"/>
            <p14:sldId id="362"/>
            <p14:sldId id="346"/>
            <p14:sldId id="347"/>
            <p14:sldId id="349"/>
            <p14:sldId id="350"/>
            <p14:sldId id="351"/>
            <p14:sldId id="352"/>
            <p14:sldId id="353"/>
            <p14:sldId id="354"/>
            <p14:sldId id="357"/>
            <p14:sldId id="356"/>
            <p14:sldId id="358"/>
            <p14:sldId id="359"/>
            <p14:sldId id="360"/>
            <p14:sldId id="328"/>
            <p14:sldId id="364"/>
            <p14:sldId id="363"/>
            <p14:sldId id="365"/>
            <p14:sldId id="366"/>
            <p14:sldId id="367"/>
          </p14:sldIdLst>
        </p14:section>
      </p14:sectionLst>
    </p:ext>
    <p:ext uri="{EFAFB233-063F-42B5-8137-9DF3F51BA10A}">
      <p15:sldGuideLst xmlns:p15="http://schemas.microsoft.com/office/powerpoint/2012/main">
        <p15:guide id="1" pos="260" userDrawn="1">
          <p15:clr>
            <a:srgbClr val="9AA0A6"/>
          </p15:clr>
        </p15:guide>
        <p15:guide id="2" pos="3368" userDrawn="1">
          <p15:clr>
            <a:srgbClr val="9AA0A6"/>
          </p15:clr>
        </p15:guide>
        <p15:guide id="3" orient="horz" pos="1395" userDrawn="1">
          <p15:clr>
            <a:srgbClr val="9AA0A6"/>
          </p15:clr>
        </p15:guide>
        <p15:guide id="4" orient="horz" pos="3549" userDrawn="1">
          <p15:clr>
            <a:srgbClr val="9AA0A6"/>
          </p15:clr>
        </p15:guide>
        <p15:guide id="5" pos="1825" userDrawn="1">
          <p15:clr>
            <a:srgbClr val="9AA0A6"/>
          </p15:clr>
        </p15:guide>
        <p15:guide id="6" pos="6497" userDrawn="1">
          <p15:clr>
            <a:srgbClr val="9AA0A6"/>
          </p15:clr>
        </p15:guide>
        <p15:guide id="7" pos="4932" userDrawn="1">
          <p15:clr>
            <a:srgbClr val="9AA0A6"/>
          </p15:clr>
        </p15:guide>
        <p15:guide id="8" orient="horz" pos="714" userDrawn="1">
          <p15:clr>
            <a:srgbClr val="9AA0A6"/>
          </p15:clr>
        </p15:guide>
        <p15:guide id="9" orient="horz" pos="3390" userDrawn="1">
          <p15:clr>
            <a:srgbClr val="9AA0A6"/>
          </p15:clr>
        </p15:guide>
        <p15:guide id="10" orient="horz" pos="2052" userDrawn="1">
          <p15:clr>
            <a:srgbClr val="9AA0A6"/>
          </p15:clr>
        </p15:guide>
        <p15:guide id="11" orient="horz" pos="238" userDrawn="1">
          <p15:clr>
            <a:srgbClr val="9AA0A6"/>
          </p15:clr>
        </p15:guide>
        <p15:guide id="12" orient="horz" pos="2710" userDrawn="1">
          <p15:clr>
            <a:srgbClr val="9AA0A6"/>
          </p15:clr>
        </p15:guide>
        <p15:guide id="13" pos="3367" userDrawn="1">
          <p15:clr>
            <a:srgbClr val="A4A3A4"/>
          </p15:clr>
        </p15:guide>
        <p15:guide id="14" pos="2347" userDrawn="1">
          <p15:clr>
            <a:srgbClr val="A4A3A4"/>
          </p15:clr>
        </p15:guide>
        <p15:guide id="15" pos="44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Роман" initials="Р"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2324"/>
    <a:srgbClr val="009999"/>
    <a:srgbClr val="009C95"/>
    <a:srgbClr val="7ECB26"/>
    <a:srgbClr val="97C22D"/>
    <a:srgbClr val="70A97F"/>
    <a:srgbClr val="006666"/>
    <a:srgbClr val="003B59"/>
    <a:srgbClr val="00A1E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F8C1A5-47FF-4CF1-952D-70DD7D966BAF}">
  <a:tblStyle styleId="{89F8C1A5-47FF-4CF1-952D-70DD7D966BA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0" autoAdjust="0"/>
    <p:restoredTop sz="93801" autoAdjust="0"/>
  </p:normalViewPr>
  <p:slideViewPr>
    <p:cSldViewPr snapToGrid="0">
      <p:cViewPr varScale="1">
        <p:scale>
          <a:sx n="118" d="100"/>
          <a:sy n="118" d="100"/>
        </p:scale>
        <p:origin x="234" y="102"/>
      </p:cViewPr>
      <p:guideLst>
        <p:guide pos="260"/>
        <p:guide pos="3368"/>
        <p:guide orient="horz" pos="1395"/>
        <p:guide orient="horz" pos="3549"/>
        <p:guide pos="1825"/>
        <p:guide pos="6497"/>
        <p:guide pos="4932"/>
        <p:guide orient="horz" pos="714"/>
        <p:guide orient="horz" pos="3390"/>
        <p:guide orient="horz" pos="2052"/>
        <p:guide orient="horz" pos="238"/>
        <p:guide orient="horz" pos="2710"/>
        <p:guide pos="3367"/>
        <p:guide pos="2347"/>
        <p:guide pos="441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92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52413" y="636588"/>
            <a:ext cx="5662612" cy="3184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16673" y="4032559"/>
            <a:ext cx="4933382" cy="3820318"/>
          </a:xfrm>
          <a:prstGeom prst="rect">
            <a:avLst/>
          </a:prstGeom>
          <a:noFill/>
          <a:ln>
            <a:noFill/>
          </a:ln>
        </p:spPr>
        <p:txBody>
          <a:bodyPr spcFirstLastPara="1" wrap="square" lIns="83773" tIns="83773" rIns="83773" bIns="8377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22841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046408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a16="http://schemas.microsoft.com/office/drawing/2014/main"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0820287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a16="http://schemas.microsoft.com/office/drawing/2014/main" id="{B2AECA09-3B52-CEFE-55A4-1A3BE62E70F9}"/>
              </a:ext>
            </a:extLst>
          </p:cNvPr>
          <p:cNvPicPr preferRelativeResize="0"/>
          <p:nvPr userDrawn="1"/>
        </p:nvPicPr>
        <p:blipFill>
          <a:blip r:embed="rId2"/>
          <a:srcRect/>
          <a:stretch/>
        </p:blipFill>
        <p:spPr>
          <a:xfrm>
            <a:off x="0" y="708"/>
            <a:ext cx="10698131" cy="6011155"/>
          </a:xfrm>
          <a:prstGeom prst="rect">
            <a:avLst/>
          </a:prstGeom>
          <a:noFill/>
          <a:ln>
            <a:noFill/>
          </a:ln>
        </p:spPr>
      </p:pic>
      <p:sp>
        <p:nvSpPr>
          <p:cNvPr id="45" name="Google Shape;87;p13">
            <a:extLst>
              <a:ext uri="{FF2B5EF4-FFF2-40B4-BE49-F238E27FC236}">
                <a16:creationId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8300860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pic>
        <p:nvPicPr>
          <p:cNvPr id="43" name="Google Shape;84;p13">
            <a:extLst>
              <a:ext uri="{FF2B5EF4-FFF2-40B4-BE49-F238E27FC236}">
                <a16:creationId xmlns:a16="http://schemas.microsoft.com/office/drawing/2014/main" id="{B2AECA09-3B52-CEFE-55A4-1A3BE62E70F9}"/>
              </a:ext>
            </a:extLst>
          </p:cNvPr>
          <p:cNvPicPr preferRelativeResize="0"/>
          <p:nvPr userDrawn="1"/>
        </p:nvPicPr>
        <p:blipFill>
          <a:blip r:embed="rId2"/>
          <a:srcRect/>
          <a:stretch/>
        </p:blipFill>
        <p:spPr>
          <a:xfrm>
            <a:off x="3852" y="708"/>
            <a:ext cx="10690426" cy="6011155"/>
          </a:xfrm>
          <a:prstGeom prst="rect">
            <a:avLst/>
          </a:prstGeom>
          <a:noFill/>
          <a:ln>
            <a:noFill/>
          </a:ln>
        </p:spPr>
      </p:pic>
      <p:sp>
        <p:nvSpPr>
          <p:cNvPr id="45" name="Google Shape;87;p13">
            <a:extLst>
              <a:ext uri="{FF2B5EF4-FFF2-40B4-BE49-F238E27FC236}">
                <a16:creationId xmlns:a16="http://schemas.microsoft.com/office/drawing/2014/main" id="{88EFEDA0-1AFF-3555-78C0-1C2D97AD83F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46" name="Google Shape;92;p13">
            <a:extLst>
              <a:ext uri="{FF2B5EF4-FFF2-40B4-BE49-F238E27FC236}">
                <a16:creationId xmlns:a16="http://schemas.microsoft.com/office/drawing/2014/main" id="{80242B94-7374-2915-C886-3076169414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7" name="Google Shape;87;p13">
            <a:extLst>
              <a:ext uri="{FF2B5EF4-FFF2-40B4-BE49-F238E27FC236}">
                <a16:creationId xmlns:a16="http://schemas.microsoft.com/office/drawing/2014/main" id="{84984978-5DB2-5DF2-6CA4-FE9278734468}"/>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48" name="Google Shape;92;p13">
            <a:extLst>
              <a:ext uri="{FF2B5EF4-FFF2-40B4-BE49-F238E27FC236}">
                <a16:creationId xmlns:a16="http://schemas.microsoft.com/office/drawing/2014/main" id="{D20349D4-60B3-300E-8B06-0917380F010B}"/>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49" name="Google Shape;87;p13">
            <a:extLst>
              <a:ext uri="{FF2B5EF4-FFF2-40B4-BE49-F238E27FC236}">
                <a16:creationId xmlns:a16="http://schemas.microsoft.com/office/drawing/2014/main" id="{6AB932A4-C42A-05FE-3E99-352D7D7E4FDA}"/>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0" name="Google Shape;92;p13">
            <a:extLst>
              <a:ext uri="{FF2B5EF4-FFF2-40B4-BE49-F238E27FC236}">
                <a16:creationId xmlns:a16="http://schemas.microsoft.com/office/drawing/2014/main" id="{22ACD6A9-F866-0D24-76B7-7B2E2FA1F035}"/>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1" name="Google Shape;87;p13">
            <a:extLst>
              <a:ext uri="{FF2B5EF4-FFF2-40B4-BE49-F238E27FC236}">
                <a16:creationId xmlns:a16="http://schemas.microsoft.com/office/drawing/2014/main" id="{BA4F2A79-C037-12F0-7877-DA7207D24357}"/>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2" name="Google Shape;92;p13">
            <a:extLst>
              <a:ext uri="{FF2B5EF4-FFF2-40B4-BE49-F238E27FC236}">
                <a16:creationId xmlns:a16="http://schemas.microsoft.com/office/drawing/2014/main" id="{0D085B99-F874-0BA6-5ECE-B30DFEA5EEEB}"/>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 name="Google Shape;87;p13">
            <a:extLst>
              <a:ext uri="{FF2B5EF4-FFF2-40B4-BE49-F238E27FC236}">
                <a16:creationId xmlns:a16="http://schemas.microsoft.com/office/drawing/2014/main" id="{7BD12F82-B1A8-2965-4BA2-AE653744DDF5}"/>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4" name="Google Shape;92;p13">
            <a:extLst>
              <a:ext uri="{FF2B5EF4-FFF2-40B4-BE49-F238E27FC236}">
                <a16:creationId xmlns:a16="http://schemas.microsoft.com/office/drawing/2014/main" id="{3EB829FE-A4F6-8368-D7EC-7E9A138F282B}"/>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5" name="Google Shape;87;p13">
            <a:extLst>
              <a:ext uri="{FF2B5EF4-FFF2-40B4-BE49-F238E27FC236}">
                <a16:creationId xmlns:a16="http://schemas.microsoft.com/office/drawing/2014/main" id="{205EA81B-B833-CF81-A04A-669067A1216E}"/>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56" name="Google Shape;92;p13">
            <a:extLst>
              <a:ext uri="{FF2B5EF4-FFF2-40B4-BE49-F238E27FC236}">
                <a16:creationId xmlns:a16="http://schemas.microsoft.com/office/drawing/2014/main" id="{879651D3-14DE-31BB-A99F-1FFFB46763AE}"/>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22350308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6" name="Google Shape;84;p13">
            <a:extLst>
              <a:ext uri="{FF2B5EF4-FFF2-40B4-BE49-F238E27FC236}">
                <a16:creationId xmlns:a16="http://schemas.microsoft.com/office/drawing/2014/main" id="{EF2A82B5-DA5B-F963-B34E-83F32E3ED8B7}"/>
              </a:ext>
            </a:extLst>
          </p:cNvPr>
          <p:cNvPicPr preferRelativeResize="0"/>
          <p:nvPr userDrawn="1"/>
        </p:nvPicPr>
        <p:blipFill>
          <a:blip r:embed="rId2"/>
          <a:srcRect/>
          <a:stretch/>
        </p:blipFill>
        <p:spPr>
          <a:xfrm>
            <a:off x="-6317" y="0"/>
            <a:ext cx="10698130" cy="6007127"/>
          </a:xfrm>
          <a:prstGeom prst="rect">
            <a:avLst/>
          </a:prstGeom>
          <a:noFill/>
          <a:ln>
            <a:noFill/>
          </a:ln>
        </p:spPr>
      </p:pic>
      <p:sp>
        <p:nvSpPr>
          <p:cNvPr id="8" name="Google Shape;390;p21">
            <a:extLst>
              <a:ext uri="{FF2B5EF4-FFF2-40B4-BE49-F238E27FC236}">
                <a16:creationId xmlns:a16="http://schemas.microsoft.com/office/drawing/2014/main" id="{9D2C6AA0-AC3A-EC60-7687-1581AABB2AEF}"/>
              </a:ext>
            </a:extLst>
          </p:cNvPr>
          <p:cNvSpPr txBox="1"/>
          <p:nvPr userDrawn="1"/>
        </p:nvSpPr>
        <p:spPr>
          <a:xfrm>
            <a:off x="3277210" y="162358"/>
            <a:ext cx="6238227" cy="648081"/>
          </a:xfrm>
          <a:prstGeom prst="rect">
            <a:avLst/>
          </a:prstGeom>
          <a:noFill/>
          <a:ln>
            <a:noFill/>
          </a:ln>
        </p:spPr>
        <p:txBody>
          <a:bodyPr spcFirstLastPara="1" wrap="square" lIns="0" tIns="0" rIns="0" bIns="0" anchor="t" anchorCtr="0">
            <a:noAutofit/>
          </a:bodyPr>
          <a:lstStyle/>
          <a:p>
            <a:pPr algn="ctr">
              <a:lnSpc>
                <a:spcPct val="100000"/>
              </a:lnSpc>
              <a:spcBef>
                <a:spcPts val="0"/>
              </a:spcBef>
              <a:spcAft>
                <a:spcPts val="0"/>
              </a:spcAft>
            </a:pPr>
            <a:r>
              <a:rPr lang="ru-RU" sz="1200" b="0" i="0" dirty="0">
                <a:effectLst/>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 связанных с расторжением трудового договора с членами Профессионального союза работников здравоохранения Российской Федерации» </a:t>
            </a:r>
            <a:endParaRPr lang="ru-RU"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oogle Shape;228;p19">
            <a:extLst>
              <a:ext uri="{FF2B5EF4-FFF2-40B4-BE49-F238E27FC236}">
                <a16:creationId xmlns:a16="http://schemas.microsoft.com/office/drawing/2014/main" id="{DC3762FD-510E-79CB-13B4-E636EE9F7832}"/>
              </a:ext>
            </a:extLst>
          </p:cNvPr>
          <p:cNvSpPr txBox="1"/>
          <p:nvPr userDrawn="1"/>
        </p:nvSpPr>
        <p:spPr>
          <a:xfrm>
            <a:off x="10003107" y="443398"/>
            <a:ext cx="252242" cy="193915"/>
          </a:xfrm>
          <a:prstGeom prst="rect">
            <a:avLst/>
          </a:prstGeom>
          <a:noFill/>
          <a:ln>
            <a:noFill/>
          </a:ln>
        </p:spPr>
        <p:txBody>
          <a:bodyPr spcFirstLastPara="1" wrap="square" lIns="0" tIns="0" rIns="0" bIns="0" anchor="t" anchorCtr="0">
            <a:noAutofit/>
          </a:bodyPr>
          <a:lstStyle/>
          <a:p>
            <a:pPr algn="r"/>
            <a:fld id="{FCD5956F-9059-6A4D-8B2C-D132F7CC0CC4}" type="slidenum">
              <a:rPr lang="en-US" sz="1000" smtClean="0">
                <a:solidFill>
                  <a:srgbClr val="CA2324"/>
                </a:solidFill>
                <a:latin typeface="Verdana" panose="020B0604030504040204" pitchFamily="34" charset="0"/>
                <a:ea typeface="Verdana" panose="020B0604030504040204" pitchFamily="34" charset="0"/>
                <a:cs typeface="Verdana" panose="020B0604030504040204" pitchFamily="34" charset="0"/>
                <a:sym typeface="Calibri"/>
              </a:rPr>
              <a:pPr algn="r"/>
              <a:t>‹#›</a:t>
            </a:fld>
            <a:endParaRPr sz="1000" dirty="0">
              <a:solidFill>
                <a:srgbClr val="CA2324"/>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Рисунок 9">
            <a:extLst>
              <a:ext uri="{FF2B5EF4-FFF2-40B4-BE49-F238E27FC236}">
                <a16:creationId xmlns:a16="http://schemas.microsoft.com/office/drawing/2014/main" id="{85650774-B5C5-E258-D0D5-5A21C795B262}"/>
              </a:ext>
            </a:extLst>
          </p:cNvPr>
          <p:cNvPicPr>
            <a:picLocks noChangeAspect="1"/>
          </p:cNvPicPr>
          <p:nvPr userDrawn="1"/>
        </p:nvPicPr>
        <p:blipFill>
          <a:blip r:embed="rId3"/>
          <a:stretch>
            <a:fillRect/>
          </a:stretch>
        </p:blipFill>
        <p:spPr>
          <a:xfrm>
            <a:off x="519042" y="264646"/>
            <a:ext cx="2040598" cy="318475"/>
          </a:xfrm>
          <a:prstGeom prst="rect">
            <a:avLst/>
          </a:prstGeom>
        </p:spPr>
      </p:pic>
      <p:sp>
        <p:nvSpPr>
          <p:cNvPr id="23" name="Google Shape;87;p13">
            <a:extLst>
              <a:ext uri="{FF2B5EF4-FFF2-40B4-BE49-F238E27FC236}">
                <a16:creationId xmlns:a16="http://schemas.microsoft.com/office/drawing/2014/main" id="{7EED976A-E5BD-65E8-11B8-F3061FFA5F78}"/>
              </a:ext>
            </a:extLst>
          </p:cNvPr>
          <p:cNvSpPr/>
          <p:nvPr userDrawn="1"/>
        </p:nvSpPr>
        <p:spPr>
          <a:xfrm>
            <a:off x="-1141865" y="1"/>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CA232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a:solidFill>
                <a:srgbClr val="CA2324"/>
              </a:solidFill>
              <a:latin typeface="Calibri"/>
              <a:ea typeface="Calibri"/>
              <a:cs typeface="Calibri"/>
              <a:sym typeface="Calibri"/>
            </a:endParaRPr>
          </a:p>
        </p:txBody>
      </p:sp>
      <p:sp>
        <p:nvSpPr>
          <p:cNvPr id="24" name="Google Shape;92;p13">
            <a:extLst>
              <a:ext uri="{FF2B5EF4-FFF2-40B4-BE49-F238E27FC236}">
                <a16:creationId xmlns:a16="http://schemas.microsoft.com/office/drawing/2014/main" id="{8819F3F8-A68E-3EB5-573F-440F210B4084}"/>
              </a:ext>
            </a:extLst>
          </p:cNvPr>
          <p:cNvSpPr txBox="1"/>
          <p:nvPr userDrawn="1"/>
        </p:nvSpPr>
        <p:spPr>
          <a:xfrm>
            <a:off x="-1164167" y="65700"/>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R202 G35 B36</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5" name="Google Shape;87;p13">
            <a:extLst>
              <a:ext uri="{FF2B5EF4-FFF2-40B4-BE49-F238E27FC236}">
                <a16:creationId xmlns:a16="http://schemas.microsoft.com/office/drawing/2014/main" id="{23BC88CF-631A-75BB-CE40-82ACA8660B79}"/>
              </a:ext>
            </a:extLst>
          </p:cNvPr>
          <p:cNvSpPr/>
          <p:nvPr userDrawn="1"/>
        </p:nvSpPr>
        <p:spPr>
          <a:xfrm>
            <a:off x="-1142776" y="465993"/>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3B59"/>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6" name="Google Shape;92;p13">
            <a:extLst>
              <a:ext uri="{FF2B5EF4-FFF2-40B4-BE49-F238E27FC236}">
                <a16:creationId xmlns:a16="http://schemas.microsoft.com/office/drawing/2014/main" id="{8E0B9300-5FD3-DBA0-BAB9-7DC4872BED79}"/>
              </a:ext>
            </a:extLst>
          </p:cNvPr>
          <p:cNvSpPr txBox="1"/>
          <p:nvPr userDrawn="1"/>
        </p:nvSpPr>
        <p:spPr>
          <a:xfrm>
            <a:off x="-1165078" y="531692"/>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G59 B89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7" name="Google Shape;87;p13">
            <a:extLst>
              <a:ext uri="{FF2B5EF4-FFF2-40B4-BE49-F238E27FC236}">
                <a16:creationId xmlns:a16="http://schemas.microsoft.com/office/drawing/2014/main" id="{3752542C-9942-6073-A611-CB12B43CB266}"/>
              </a:ext>
            </a:extLst>
          </p:cNvPr>
          <p:cNvSpPr/>
          <p:nvPr userDrawn="1"/>
        </p:nvSpPr>
        <p:spPr>
          <a:xfrm>
            <a:off x="-1143687" y="911448"/>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9C95"/>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28" name="Google Shape;92;p13">
            <a:extLst>
              <a:ext uri="{FF2B5EF4-FFF2-40B4-BE49-F238E27FC236}">
                <a16:creationId xmlns:a16="http://schemas.microsoft.com/office/drawing/2014/main" id="{D5B45203-8C54-3527-FC47-64C6707BB5CD}"/>
              </a:ext>
            </a:extLst>
          </p:cNvPr>
          <p:cNvSpPr txBox="1"/>
          <p:nvPr userDrawn="1"/>
        </p:nvSpPr>
        <p:spPr>
          <a:xfrm>
            <a:off x="-1165989" y="977147"/>
            <a:ext cx="93879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G156 B149</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9" name="Google Shape;87;p13">
            <a:extLst>
              <a:ext uri="{FF2B5EF4-FFF2-40B4-BE49-F238E27FC236}">
                <a16:creationId xmlns:a16="http://schemas.microsoft.com/office/drawing/2014/main" id="{B3A06453-5802-70D6-4CE2-F9A2EB09C7DC}"/>
              </a:ext>
            </a:extLst>
          </p:cNvPr>
          <p:cNvSpPr/>
          <p:nvPr userDrawn="1"/>
        </p:nvSpPr>
        <p:spPr>
          <a:xfrm>
            <a:off x="-1143687" y="1377440"/>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97C22D"/>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0" name="Google Shape;92;p13">
            <a:extLst>
              <a:ext uri="{FF2B5EF4-FFF2-40B4-BE49-F238E27FC236}">
                <a16:creationId xmlns:a16="http://schemas.microsoft.com/office/drawing/2014/main" id="{37F775E2-32F8-C668-F7B0-875E5F872569}"/>
              </a:ext>
            </a:extLst>
          </p:cNvPr>
          <p:cNvSpPr txBox="1"/>
          <p:nvPr userDrawn="1"/>
        </p:nvSpPr>
        <p:spPr>
          <a:xfrm>
            <a:off x="-1165989" y="1443139"/>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R151 G194 B45</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1" name="Google Shape;87;p13">
            <a:extLst>
              <a:ext uri="{FF2B5EF4-FFF2-40B4-BE49-F238E27FC236}">
                <a16:creationId xmlns:a16="http://schemas.microsoft.com/office/drawing/2014/main" id="{6F2A73AF-56D8-8ECA-B343-8539A3AD0969}"/>
              </a:ext>
            </a:extLst>
          </p:cNvPr>
          <p:cNvSpPr/>
          <p:nvPr userDrawn="1"/>
        </p:nvSpPr>
        <p:spPr>
          <a:xfrm>
            <a:off x="-1143687" y="1843432"/>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00A1E4"/>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2" name="Google Shape;92;p13">
            <a:extLst>
              <a:ext uri="{FF2B5EF4-FFF2-40B4-BE49-F238E27FC236}">
                <a16:creationId xmlns:a16="http://schemas.microsoft.com/office/drawing/2014/main" id="{4227B3A7-5C6F-1F2D-A3B7-74719B2BCB5A}"/>
              </a:ext>
            </a:extLst>
          </p:cNvPr>
          <p:cNvSpPr txBox="1"/>
          <p:nvPr userDrawn="1"/>
        </p:nvSpPr>
        <p:spPr>
          <a:xfrm>
            <a:off x="-1165989" y="1909131"/>
            <a:ext cx="985024"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R0 G161 B228</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3" name="Google Shape;87;p13">
            <a:extLst>
              <a:ext uri="{FF2B5EF4-FFF2-40B4-BE49-F238E27FC236}">
                <a16:creationId xmlns:a16="http://schemas.microsoft.com/office/drawing/2014/main" id="{FEB38A12-7693-EDBC-45C0-12F9B8589E2C}"/>
              </a:ext>
            </a:extLst>
          </p:cNvPr>
          <p:cNvSpPr/>
          <p:nvPr userDrawn="1"/>
        </p:nvSpPr>
        <p:spPr>
          <a:xfrm>
            <a:off x="-1143687" y="2309424"/>
            <a:ext cx="937886" cy="354248"/>
          </a:xfrm>
          <a:custGeom>
            <a:avLst/>
            <a:gdLst/>
            <a:ahLst/>
            <a:cxnLst/>
            <a:rect l="l" t="t" r="r" b="b"/>
            <a:pathLst>
              <a:path w="730250" h="730250" extrusionOk="0">
                <a:moveTo>
                  <a:pt x="18923" y="17754"/>
                </a:moveTo>
                <a:lnTo>
                  <a:pt x="738924" y="17754"/>
                </a:lnTo>
                <a:lnTo>
                  <a:pt x="738924" y="737755"/>
                </a:lnTo>
                <a:lnTo>
                  <a:pt x="18923" y="737755"/>
                </a:lnTo>
                <a:lnTo>
                  <a:pt x="18923" y="17754"/>
                </a:lnTo>
                <a:close/>
              </a:path>
            </a:pathLst>
          </a:custGeom>
          <a:solidFill>
            <a:srgbClr val="70A97F">
              <a:alpha val="99000"/>
            </a:srgbClr>
          </a:solidFill>
          <a:ln w="12700" cap="flat" cmpd="sng">
            <a:solidFill>
              <a:srgbClr val="000000">
                <a:alpha val="0"/>
              </a:srgbClr>
            </a:solidFill>
            <a:prstDash val="solid"/>
            <a:round/>
            <a:headEnd type="none" w="sm" len="sm"/>
            <a:tailEnd type="none" w="sm" len="sm"/>
          </a:ln>
        </p:spPr>
        <p:txBody>
          <a:bodyPr spcFirstLastPara="1" wrap="square" lIns="72706" tIns="36343" rIns="72706" bIns="36343" anchor="ctr" anchorCtr="0">
            <a:noAutofit/>
          </a:bodyPr>
          <a:lstStyle/>
          <a:p>
            <a:pPr algn="ctr"/>
            <a:endParaRPr sz="954" dirty="0">
              <a:solidFill>
                <a:srgbClr val="003B59"/>
              </a:solidFill>
              <a:latin typeface="Calibri"/>
              <a:ea typeface="Calibri"/>
              <a:cs typeface="Calibri"/>
              <a:sym typeface="Calibri"/>
            </a:endParaRPr>
          </a:p>
        </p:txBody>
      </p:sp>
      <p:sp>
        <p:nvSpPr>
          <p:cNvPr id="34" name="Google Shape;92;p13">
            <a:extLst>
              <a:ext uri="{FF2B5EF4-FFF2-40B4-BE49-F238E27FC236}">
                <a16:creationId xmlns:a16="http://schemas.microsoft.com/office/drawing/2014/main" id="{1E24BD26-0CBF-07C7-732D-344753D00EE2}"/>
              </a:ext>
            </a:extLst>
          </p:cNvPr>
          <p:cNvSpPr txBox="1"/>
          <p:nvPr userDrawn="1"/>
        </p:nvSpPr>
        <p:spPr>
          <a:xfrm>
            <a:off x="-1165990" y="2375123"/>
            <a:ext cx="1026777" cy="202313"/>
          </a:xfrm>
          <a:prstGeom prst="rect">
            <a:avLst/>
          </a:prstGeom>
          <a:noFill/>
          <a:ln>
            <a:noFill/>
          </a:ln>
        </p:spPr>
        <p:txBody>
          <a:bodyPr spcFirstLastPara="1" wrap="square" lIns="72706" tIns="72706" rIns="72706" bIns="72706" anchor="ctr" anchorCtr="0">
            <a:noAutofit/>
          </a:bodyPr>
          <a:lstStyle/>
          <a:p>
            <a:r>
              <a:rPr lang="en-US"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rPr>
              <a:t>R112 G169 B127</a:t>
            </a:r>
            <a:endParaRPr sz="800" dirty="0">
              <a:solidFill>
                <a:srgbClr val="FFFFFF"/>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3044982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04060"/>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10" r:id="rId3"/>
    <p:sldLayoutId id="2147483709" r:id="rId4"/>
  </p:sldLayoutIdLst>
  <p:hf sldNum="0" hdr="0" ftr="0" dt="0"/>
  <p:txStyles>
    <p:titleStyle>
      <a:lvl1pPr algn="l" defTabSz="801689" rtl="0" eaLnBrk="1" latinLnBrk="0" hangingPunct="1">
        <a:lnSpc>
          <a:spcPct val="85000"/>
        </a:lnSpc>
        <a:spcBef>
          <a:spcPct val="0"/>
        </a:spcBef>
        <a:buNone/>
        <a:defRPr sz="4209" kern="1200" spc="-44" baseline="0">
          <a:solidFill>
            <a:schemeClr val="tx1">
              <a:lumMod val="75000"/>
              <a:lumOff val="25000"/>
            </a:schemeClr>
          </a:solidFill>
          <a:latin typeface="+mj-lt"/>
          <a:ea typeface="+mj-ea"/>
          <a:cs typeface="+mj-cs"/>
        </a:defRPr>
      </a:lvl1pPr>
    </p:titleStyle>
    <p:bodyStyle>
      <a:lvl1pPr marL="80168" indent="-80168" algn="l" defTabSz="801689" rtl="0" eaLnBrk="1" latinLnBrk="0" hangingPunct="1">
        <a:lnSpc>
          <a:spcPct val="90000"/>
        </a:lnSpc>
        <a:spcBef>
          <a:spcPts val="1052"/>
        </a:spcBef>
        <a:spcAft>
          <a:spcPts val="175"/>
        </a:spcAft>
        <a:buClr>
          <a:schemeClr val="accent1"/>
        </a:buClr>
        <a:buSzPct val="100000"/>
        <a:buFont typeface="Calibri" panose="020F0502020204030204" pitchFamily="34" charset="0"/>
        <a:buChar char=" "/>
        <a:defRPr sz="1754" kern="1200">
          <a:solidFill>
            <a:schemeClr val="tx1">
              <a:lumMod val="75000"/>
              <a:lumOff val="25000"/>
            </a:schemeClr>
          </a:solidFill>
          <a:latin typeface="+mn-lt"/>
          <a:ea typeface="+mn-ea"/>
          <a:cs typeface="+mn-cs"/>
        </a:defRPr>
      </a:lvl1pPr>
      <a:lvl2pPr marL="336709" indent="-160338" algn="l" defTabSz="801689" rtl="0" eaLnBrk="1" latinLnBrk="0" hangingPunct="1">
        <a:lnSpc>
          <a:spcPct val="90000"/>
        </a:lnSpc>
        <a:spcBef>
          <a:spcPts val="175"/>
        </a:spcBef>
        <a:spcAft>
          <a:spcPts val="351"/>
        </a:spcAft>
        <a:buClr>
          <a:schemeClr val="accent1"/>
        </a:buClr>
        <a:buFont typeface="Calibri" pitchFamily="34" charset="0"/>
        <a:buChar char="◦"/>
        <a:defRPr sz="1578" kern="1200">
          <a:solidFill>
            <a:schemeClr val="tx1">
              <a:lumMod val="75000"/>
              <a:lumOff val="25000"/>
            </a:schemeClr>
          </a:solidFill>
          <a:latin typeface="+mn-lt"/>
          <a:ea typeface="+mn-ea"/>
          <a:cs typeface="+mn-cs"/>
        </a:defRPr>
      </a:lvl2pPr>
      <a:lvl3pPr marL="497047"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3pPr>
      <a:lvl4pPr marL="657385"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4pPr>
      <a:lvl5pPr marL="817723" indent="-160338"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5pPr>
      <a:lvl6pPr marL="964412"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6pPr>
      <a:lvl7pPr marL="1139760"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7pPr>
      <a:lvl8pPr marL="1315107"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8pPr>
      <a:lvl9pPr marL="1490455" indent="-200422" algn="l" defTabSz="801689" rtl="0" eaLnBrk="1" latinLnBrk="0" hangingPunct="1">
        <a:lnSpc>
          <a:spcPct val="90000"/>
        </a:lnSpc>
        <a:spcBef>
          <a:spcPts val="175"/>
        </a:spcBef>
        <a:spcAft>
          <a:spcPts val="351"/>
        </a:spcAft>
        <a:buClr>
          <a:schemeClr val="accent1"/>
        </a:buClr>
        <a:buFont typeface="Calibri" pitchFamily="34" charset="0"/>
        <a:buChar char="◦"/>
        <a:defRPr sz="1227" kern="1200">
          <a:solidFill>
            <a:schemeClr val="tx1">
              <a:lumMod val="75000"/>
              <a:lumOff val="25000"/>
            </a:schemeClr>
          </a:solidFill>
          <a:latin typeface="+mn-lt"/>
          <a:ea typeface="+mn-ea"/>
          <a:cs typeface="+mn-cs"/>
        </a:defRPr>
      </a:lvl9pPr>
    </p:bodyStyle>
    <p:otherStyle>
      <a:defPPr>
        <a:defRPr lang="en-US"/>
      </a:defPPr>
      <a:lvl1pPr marL="0" algn="l" defTabSz="801689" rtl="0" eaLnBrk="1" latinLnBrk="0" hangingPunct="1">
        <a:defRPr sz="1578" kern="1200">
          <a:solidFill>
            <a:schemeClr val="tx1"/>
          </a:solidFill>
          <a:latin typeface="+mn-lt"/>
          <a:ea typeface="+mn-ea"/>
          <a:cs typeface="+mn-cs"/>
        </a:defRPr>
      </a:lvl1pPr>
      <a:lvl2pPr marL="400845" algn="l" defTabSz="801689" rtl="0" eaLnBrk="1" latinLnBrk="0" hangingPunct="1">
        <a:defRPr sz="1578" kern="1200">
          <a:solidFill>
            <a:schemeClr val="tx1"/>
          </a:solidFill>
          <a:latin typeface="+mn-lt"/>
          <a:ea typeface="+mn-ea"/>
          <a:cs typeface="+mn-cs"/>
        </a:defRPr>
      </a:lvl2pPr>
      <a:lvl3pPr marL="801689" algn="l" defTabSz="801689" rtl="0" eaLnBrk="1" latinLnBrk="0" hangingPunct="1">
        <a:defRPr sz="1578" kern="1200">
          <a:solidFill>
            <a:schemeClr val="tx1"/>
          </a:solidFill>
          <a:latin typeface="+mn-lt"/>
          <a:ea typeface="+mn-ea"/>
          <a:cs typeface="+mn-cs"/>
        </a:defRPr>
      </a:lvl3pPr>
      <a:lvl4pPr marL="1202534" algn="l" defTabSz="801689" rtl="0" eaLnBrk="1" latinLnBrk="0" hangingPunct="1">
        <a:defRPr sz="1578" kern="1200">
          <a:solidFill>
            <a:schemeClr val="tx1"/>
          </a:solidFill>
          <a:latin typeface="+mn-lt"/>
          <a:ea typeface="+mn-ea"/>
          <a:cs typeface="+mn-cs"/>
        </a:defRPr>
      </a:lvl4pPr>
      <a:lvl5pPr marL="1603378" algn="l" defTabSz="801689" rtl="0" eaLnBrk="1" latinLnBrk="0" hangingPunct="1">
        <a:defRPr sz="1578" kern="1200">
          <a:solidFill>
            <a:schemeClr val="tx1"/>
          </a:solidFill>
          <a:latin typeface="+mn-lt"/>
          <a:ea typeface="+mn-ea"/>
          <a:cs typeface="+mn-cs"/>
        </a:defRPr>
      </a:lvl5pPr>
      <a:lvl6pPr marL="2004223" algn="l" defTabSz="801689" rtl="0" eaLnBrk="1" latinLnBrk="0" hangingPunct="1">
        <a:defRPr sz="1578" kern="1200">
          <a:solidFill>
            <a:schemeClr val="tx1"/>
          </a:solidFill>
          <a:latin typeface="+mn-lt"/>
          <a:ea typeface="+mn-ea"/>
          <a:cs typeface="+mn-cs"/>
        </a:defRPr>
      </a:lvl6pPr>
      <a:lvl7pPr marL="2405067" algn="l" defTabSz="801689" rtl="0" eaLnBrk="1" latinLnBrk="0" hangingPunct="1">
        <a:defRPr sz="1578" kern="1200">
          <a:solidFill>
            <a:schemeClr val="tx1"/>
          </a:solidFill>
          <a:latin typeface="+mn-lt"/>
          <a:ea typeface="+mn-ea"/>
          <a:cs typeface="+mn-cs"/>
        </a:defRPr>
      </a:lvl7pPr>
      <a:lvl8pPr marL="2805911" algn="l" defTabSz="801689" rtl="0" eaLnBrk="1" latinLnBrk="0" hangingPunct="1">
        <a:defRPr sz="1578" kern="1200">
          <a:solidFill>
            <a:schemeClr val="tx1"/>
          </a:solidFill>
          <a:latin typeface="+mn-lt"/>
          <a:ea typeface="+mn-ea"/>
          <a:cs typeface="+mn-cs"/>
        </a:defRPr>
      </a:lvl8pPr>
      <a:lvl9pPr marL="3206756" algn="l" defTabSz="801689" rtl="0" eaLnBrk="1" latinLnBrk="0" hangingPunct="1">
        <a:defRPr sz="15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ebp"/><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emf"/><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emf"/><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p13">
            <a:extLst>
              <a:ext uri="{FF2B5EF4-FFF2-40B4-BE49-F238E27FC236}">
                <a16:creationId xmlns:a16="http://schemas.microsoft.com/office/drawing/2014/main" id="{CD8DBCBF-D4EB-2AA6-5DBE-0C863C55DEE4}"/>
              </a:ext>
            </a:extLst>
          </p:cNvPr>
          <p:cNvSpPr txBox="1"/>
          <p:nvPr/>
        </p:nvSpPr>
        <p:spPr>
          <a:xfrm>
            <a:off x="908399" y="2038225"/>
            <a:ext cx="8626090" cy="1729047"/>
          </a:xfrm>
          <a:prstGeom prst="rect">
            <a:avLst/>
          </a:prstGeom>
          <a:noFill/>
          <a:ln>
            <a:noFill/>
          </a:ln>
        </p:spPr>
        <p:txBody>
          <a:bodyPr spcFirstLastPara="1" wrap="square" lIns="0" tIns="0" rIns="0" bIns="0" anchor="t" anchorCtr="0">
            <a:noAutofit/>
          </a:bodyPr>
          <a:lstStyle/>
          <a:p>
            <a:pPr algn="ctr">
              <a:lnSpc>
                <a:spcPct val="107000"/>
              </a:lnSpc>
              <a:spcBef>
                <a:spcPts val="600"/>
              </a:spcBef>
              <a:spcAft>
                <a:spcPts val="600"/>
              </a:spcAft>
            </a:pPr>
            <a:r>
              <a:rPr lang="ru-RU" sz="2000" b="1" dirty="0">
                <a:latin typeface="Lato" panose="020F0502020204030203" pitchFamily="34" charset="0"/>
                <a:ea typeface="SimSun" panose="02010600030101010101" pitchFamily="2" charset="-122"/>
                <a:cs typeface="Times New Roman" panose="02020603050405020304" pitchFamily="18" charset="0"/>
              </a:rPr>
              <a:t>«Учет мотивированного мнения при принятии работодателем локальных нормативных актов, связанных с расторжением трудового договора с членами Профессионального союза работников здравоохранения Российской Федерации»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F80CE692-6643-DAA3-E9A2-C4688D1B5143}"/>
              </a:ext>
            </a:extLst>
          </p:cNvPr>
          <p:cNvPicPr>
            <a:picLocks noChangeAspect="1"/>
          </p:cNvPicPr>
          <p:nvPr/>
        </p:nvPicPr>
        <p:blipFill>
          <a:blip r:embed="rId3"/>
          <a:stretch>
            <a:fillRect/>
          </a:stretch>
        </p:blipFill>
        <p:spPr>
          <a:xfrm>
            <a:off x="601037" y="481536"/>
            <a:ext cx="1939861" cy="1163916"/>
          </a:xfrm>
          <a:prstGeom prst="rect">
            <a:avLst/>
          </a:prstGeom>
        </p:spPr>
      </p:pic>
      <p:sp>
        <p:nvSpPr>
          <p:cNvPr id="5" name="TextBox 4">
            <a:extLst>
              <a:ext uri="{FF2B5EF4-FFF2-40B4-BE49-F238E27FC236}">
                <a16:creationId xmlns:a16="http://schemas.microsoft.com/office/drawing/2014/main" id="{A8B891C0-7C2A-C073-5CDE-2A58D67B4DAC}"/>
              </a:ext>
            </a:extLst>
          </p:cNvPr>
          <p:cNvSpPr txBox="1"/>
          <p:nvPr/>
        </p:nvSpPr>
        <p:spPr>
          <a:xfrm>
            <a:off x="288643" y="4654111"/>
            <a:ext cx="9653341" cy="646331"/>
          </a:xfrm>
          <a:prstGeom prst="rect">
            <a:avLst/>
          </a:prstGeom>
          <a:noFill/>
        </p:spPr>
        <p:txBody>
          <a:bodyPr wrap="square">
            <a:spAutoFit/>
          </a:bodyPr>
          <a:lstStyle/>
          <a:p>
            <a:pPr algn="ctr"/>
            <a:r>
              <a:rPr lang="ru-RU" sz="1200" dirty="0">
                <a:effectLst/>
                <a:latin typeface="Lato" panose="020F0502020204030203" pitchFamily="34" charset="0"/>
                <a:ea typeface="Lato" panose="020F0502020204030203" pitchFamily="34" charset="0"/>
                <a:cs typeface="Lato" panose="020F0502020204030203" pitchFamily="34" charset="0"/>
              </a:rPr>
              <a:t>Ответственный за выпуск: Секретарь ЦК Профсоюза - начальник Правового Управления Профсоюза -</a:t>
            </a:r>
            <a:r>
              <a:rPr lang="ru-RU" sz="1200" dirty="0">
                <a:solidFill>
                  <a:srgbClr val="000000"/>
                </a:solidFill>
                <a:effectLst/>
                <a:latin typeface="Lato" panose="020F0502020204030203" pitchFamily="34" charset="0"/>
                <a:ea typeface="Lato" panose="020F0502020204030203" pitchFamily="34" charset="0"/>
                <a:cs typeface="Lato" panose="020F0502020204030203" pitchFamily="34" charset="0"/>
              </a:rPr>
              <a:t> Краснорудская М. В.</a:t>
            </a:r>
            <a:endParaRPr lang="ru-RU" sz="1200" dirty="0">
              <a:effectLst/>
              <a:latin typeface="Lato" panose="020F0502020204030203" pitchFamily="34" charset="0"/>
              <a:ea typeface="Lato" panose="020F0502020204030203" pitchFamily="34" charset="0"/>
              <a:cs typeface="Lato" panose="020F0502020204030203" pitchFamily="34" charset="0"/>
            </a:endParaRPr>
          </a:p>
          <a:p>
            <a:pPr algn="just"/>
            <a:r>
              <a:rPr lang="ru-RU" sz="1200" dirty="0">
                <a:effectLst/>
                <a:latin typeface="Lato" panose="020F0502020204030203" pitchFamily="34" charset="0"/>
                <a:ea typeface="Lato" panose="020F0502020204030203" pitchFamily="34" charset="0"/>
                <a:cs typeface="Lato" panose="020F0502020204030203" pitchFamily="34" charset="0"/>
              </a:rPr>
              <a:t> </a:t>
            </a:r>
          </a:p>
          <a:p>
            <a:pPr algn="ctr"/>
            <a:r>
              <a:rPr lang="ru-RU" sz="1200" dirty="0">
                <a:effectLst/>
                <a:latin typeface="Lato" panose="020F0502020204030203" pitchFamily="34" charset="0"/>
                <a:ea typeface="Lato" panose="020F0502020204030203" pitchFamily="34" charset="0"/>
                <a:cs typeface="Lato" panose="020F0502020204030203" pitchFamily="34" charset="0"/>
              </a:rPr>
              <a:t>Автор и составитель: начальник отдела социального партнерства Правового Управления - Суна О.С.</a:t>
            </a:r>
          </a:p>
        </p:txBody>
      </p:sp>
      <p:sp>
        <p:nvSpPr>
          <p:cNvPr id="6" name="Прямоугольник 5">
            <a:extLst>
              <a:ext uri="{FF2B5EF4-FFF2-40B4-BE49-F238E27FC236}">
                <a16:creationId xmlns:a16="http://schemas.microsoft.com/office/drawing/2014/main" id="{6F87F0CD-F315-0DD8-0021-B939954FD476}"/>
              </a:ext>
            </a:extLst>
          </p:cNvPr>
          <p:cNvSpPr/>
          <p:nvPr/>
        </p:nvSpPr>
        <p:spPr>
          <a:xfrm>
            <a:off x="4071355" y="5440781"/>
            <a:ext cx="2952427" cy="307777"/>
          </a:xfrm>
          <a:prstGeom prst="rect">
            <a:avLst/>
          </a:prstGeom>
        </p:spPr>
        <p:txBody>
          <a:bodyPr wrap="square">
            <a:spAutoFit/>
          </a:bodyPr>
          <a:lstStyle/>
          <a:p>
            <a:r>
              <a:rPr lang="ru-RU" sz="1400" dirty="0">
                <a:latin typeface="Verdana" panose="020B0604030504040204" pitchFamily="34" charset="0"/>
                <a:ea typeface="Verdana" panose="020B0604030504040204" pitchFamily="34" charset="0"/>
                <a:cs typeface="Verdana" panose="020B0604030504040204" pitchFamily="34" charset="0"/>
              </a:rPr>
              <a:t>Москва, 2022 год</a:t>
            </a:r>
          </a:p>
        </p:txBody>
      </p:sp>
    </p:spTree>
    <p:extLst>
      <p:ext uri="{BB962C8B-B14F-4D97-AF65-F5344CB8AC3E}">
        <p14:creationId xmlns:p14="http://schemas.microsoft.com/office/powerpoint/2010/main" val="411295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F950F5-2E65-2F3E-2DB3-CF0D56D07C91}"/>
              </a:ext>
            </a:extLst>
          </p:cNvPr>
          <p:cNvSpPr txBox="1"/>
          <p:nvPr/>
        </p:nvSpPr>
        <p:spPr>
          <a:xfrm>
            <a:off x="721307" y="852775"/>
            <a:ext cx="9249197" cy="584775"/>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мнения выборного органа первичной профсоюзной организации при принятии локальных нормативных актов, связанных с расторжением трудового договора</a:t>
            </a:r>
          </a:p>
        </p:txBody>
      </p:sp>
      <p:sp>
        <p:nvSpPr>
          <p:cNvPr id="3" name="TextBox 2">
            <a:extLst>
              <a:ext uri="{FF2B5EF4-FFF2-40B4-BE49-F238E27FC236}">
                <a16:creationId xmlns:a16="http://schemas.microsoft.com/office/drawing/2014/main" id="{6D2EBCDC-D435-F8B2-2CAA-795C6D2F12EE}"/>
              </a:ext>
            </a:extLst>
          </p:cNvPr>
          <p:cNvSpPr txBox="1"/>
          <p:nvPr/>
        </p:nvSpPr>
        <p:spPr>
          <a:xfrm>
            <a:off x="2716596" y="3275903"/>
            <a:ext cx="7426770" cy="307777"/>
          </a:xfrm>
          <a:prstGeom prst="rect">
            <a:avLst/>
          </a:prstGeom>
          <a:noFill/>
        </p:spPr>
        <p:txBody>
          <a:bodyPr wrap="square" rtlCol="0">
            <a:spAutoFit/>
          </a:bodyPr>
          <a:lstStyle/>
          <a:p>
            <a:pPr algn="just"/>
            <a:r>
              <a:rPr lang="ru-RU" sz="1400" dirty="0">
                <a:effectLst/>
                <a:latin typeface="Lato" panose="020F0502020204030203" pitchFamily="34" charset="0"/>
                <a:ea typeface="Calibri" panose="020F0502020204030204" pitchFamily="34" charset="0"/>
                <a:cs typeface="Arial" panose="020B0604020202020204" pitchFamily="34"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C3C58BE8-8FB2-2433-934D-9E4A51B21434}"/>
              </a:ext>
            </a:extLst>
          </p:cNvPr>
          <p:cNvSpPr/>
          <p:nvPr/>
        </p:nvSpPr>
        <p:spPr>
          <a:xfrm>
            <a:off x="217173" y="4218978"/>
            <a:ext cx="2137837" cy="1169551"/>
          </a:xfrm>
          <a:prstGeom prst="rect">
            <a:avLst/>
          </a:prstGeom>
          <a:solidFill>
            <a:srgbClr val="00A1E4"/>
          </a:solidFill>
          <a:ln w="19050">
            <a:solidFill>
              <a:schemeClr val="tx1">
                <a:lumMod val="50000"/>
                <a:lumOff val="50000"/>
              </a:schemeClr>
            </a:solidFill>
          </a:ln>
        </p:spPr>
        <p:txBody>
          <a:bodyPr wrap="square">
            <a:spAutoFit/>
          </a:bodyPr>
          <a:lstStyle/>
          <a:p>
            <a:pPr algn="ctr"/>
            <a:r>
              <a:rPr lang="ru-RU" sz="1400" b="1" i="1" dirty="0">
                <a:solidFill>
                  <a:srgbClr val="FFFFFF"/>
                </a:solidFill>
                <a:latin typeface="Lato" pitchFamily="34" charset="0"/>
                <a:ea typeface="Lato" pitchFamily="34" charset="0"/>
                <a:cs typeface="Lato" pitchFamily="34" charset="0"/>
              </a:rPr>
              <a:t>Обратите внимание, что при увольнении по п. 2 ч.1 ст. 81 Трудового кодекса РФ, работодатель обязан: </a:t>
            </a:r>
            <a:endParaRPr lang="ru-RU" sz="1400" dirty="0">
              <a:solidFill>
                <a:srgbClr val="FFFFFF"/>
              </a:solidFill>
              <a:latin typeface="Lato" pitchFamily="34" charset="0"/>
              <a:ea typeface="Lato" pitchFamily="34" charset="0"/>
              <a:cs typeface="Lato" pitchFamily="34" charset="0"/>
            </a:endParaRPr>
          </a:p>
        </p:txBody>
      </p:sp>
      <p:sp>
        <p:nvSpPr>
          <p:cNvPr id="7" name="Прямоугольник: скругленные углы 6">
            <a:extLst>
              <a:ext uri="{FF2B5EF4-FFF2-40B4-BE49-F238E27FC236}">
                <a16:creationId xmlns:a16="http://schemas.microsoft.com/office/drawing/2014/main" id="{CC762511-EF90-6ECE-7DDE-BA1890C33DAF}"/>
              </a:ext>
            </a:extLst>
          </p:cNvPr>
          <p:cNvSpPr/>
          <p:nvPr/>
        </p:nvSpPr>
        <p:spPr>
          <a:xfrm>
            <a:off x="2535803" y="4218977"/>
            <a:ext cx="7788355" cy="1169551"/>
          </a:xfrm>
          <a:prstGeom prst="roundRect">
            <a:avLst/>
          </a:prstGeom>
          <a:solidFill>
            <a:srgbClr val="97C22D">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dirty="0">
                <a:solidFill>
                  <a:srgbClr val="7030A0"/>
                </a:solidFill>
                <a:latin typeface="Lato" panose="020F0502020204030203" pitchFamily="34" charset="0"/>
                <a:ea typeface="Times New Roman" panose="02020603050405020304" pitchFamily="18" charset="0"/>
              </a:rPr>
              <a:t>Сообщить об этом выборному органу в письменной форме в сроки: </a:t>
            </a:r>
          </a:p>
          <a:p>
            <a:pPr marL="285750" indent="-285750" algn="just">
              <a:buFontTx/>
              <a:buChar char="-"/>
            </a:pPr>
            <a:r>
              <a:rPr lang="ru-RU" sz="1400" dirty="0">
                <a:solidFill>
                  <a:srgbClr val="7030A0"/>
                </a:solidFill>
                <a:latin typeface="Lato" panose="020F0502020204030203" pitchFamily="34" charset="0"/>
                <a:ea typeface="Times New Roman" panose="02020603050405020304" pitchFamily="18" charset="0"/>
              </a:rPr>
              <a:t>н</a:t>
            </a:r>
            <a:r>
              <a:rPr lang="ru-RU" sz="1400" dirty="0">
                <a:solidFill>
                  <a:srgbClr val="7030A0"/>
                </a:solidFill>
                <a:effectLst/>
                <a:latin typeface="Lato" panose="020F0502020204030203" pitchFamily="34" charset="0"/>
                <a:ea typeface="Times New Roman" panose="02020603050405020304" pitchFamily="18" charset="0"/>
              </a:rPr>
              <a:t>е позд</a:t>
            </a:r>
            <a:r>
              <a:rPr lang="ru-RU" sz="1400" dirty="0">
                <a:solidFill>
                  <a:srgbClr val="7030A0"/>
                </a:solidFill>
                <a:latin typeface="Lato" panose="020F0502020204030203" pitchFamily="34" charset="0"/>
                <a:ea typeface="Times New Roman" panose="02020603050405020304" pitchFamily="18" charset="0"/>
              </a:rPr>
              <a:t>нее чем за два месяца до начала проведения соответствующих мероприятий; </a:t>
            </a:r>
          </a:p>
          <a:p>
            <a:pPr marL="285750" indent="-285750" algn="just">
              <a:buFontTx/>
              <a:buChar char="-"/>
            </a:pPr>
            <a:r>
              <a:rPr lang="ru-RU" sz="1400" dirty="0">
                <a:solidFill>
                  <a:srgbClr val="7030A0"/>
                </a:solidFill>
                <a:latin typeface="Lato" panose="020F0502020204030203" pitchFamily="34" charset="0"/>
                <a:ea typeface="Times New Roman" panose="02020603050405020304" pitchFamily="18" charset="0"/>
              </a:rPr>
              <a:t>н</a:t>
            </a:r>
            <a:r>
              <a:rPr lang="ru-RU" sz="1400" dirty="0">
                <a:solidFill>
                  <a:srgbClr val="7030A0"/>
                </a:solidFill>
                <a:effectLst/>
                <a:latin typeface="Lato" panose="020F0502020204030203" pitchFamily="34" charset="0"/>
                <a:ea typeface="Times New Roman" panose="02020603050405020304" pitchFamily="18" charset="0"/>
              </a:rPr>
              <a:t>е позднее чем за три месяца до начала проведения соответствующих мероприятий в сл</a:t>
            </a:r>
            <a:r>
              <a:rPr lang="ru-RU" sz="1400" dirty="0">
                <a:solidFill>
                  <a:srgbClr val="7030A0"/>
                </a:solidFill>
                <a:latin typeface="Lato" panose="020F0502020204030203" pitchFamily="34" charset="0"/>
                <a:ea typeface="Times New Roman" panose="02020603050405020304" pitchFamily="18" charset="0"/>
              </a:rPr>
              <a:t>учае, если решение о сокращении численности или штата работников может привести к массовому увольнению работников</a:t>
            </a:r>
            <a:endParaRPr lang="ru-RU" sz="1400" dirty="0">
              <a:solidFill>
                <a:srgbClr val="7030A0"/>
              </a:solidFill>
              <a:effectLst/>
              <a:latin typeface="Times New Roman" panose="02020603050405020304" pitchFamily="18" charset="0"/>
              <a:ea typeface="Times New Roman" panose="02020603050405020304" pitchFamily="18" charset="0"/>
            </a:endParaRPr>
          </a:p>
        </p:txBody>
      </p:sp>
      <p:sp>
        <p:nvSpPr>
          <p:cNvPr id="8" name="Прямоугольник 7">
            <a:extLst>
              <a:ext uri="{FF2B5EF4-FFF2-40B4-BE49-F238E27FC236}">
                <a16:creationId xmlns:a16="http://schemas.microsoft.com/office/drawing/2014/main" id="{907000B1-597B-8997-5662-5F81EE19D00C}"/>
              </a:ext>
            </a:extLst>
          </p:cNvPr>
          <p:cNvSpPr/>
          <p:nvPr/>
        </p:nvSpPr>
        <p:spPr>
          <a:xfrm>
            <a:off x="217174" y="1440055"/>
            <a:ext cx="2137837" cy="2677656"/>
          </a:xfrm>
          <a:prstGeom prst="rect">
            <a:avLst/>
          </a:prstGeom>
          <a:solidFill>
            <a:srgbClr val="00A1E4"/>
          </a:solidFill>
          <a:ln w="19050">
            <a:solidFill>
              <a:schemeClr val="tx1">
                <a:lumMod val="50000"/>
                <a:lumOff val="50000"/>
              </a:schemeClr>
            </a:solidFill>
          </a:ln>
        </p:spPr>
        <p:txBody>
          <a:bodyPr wrap="square">
            <a:spAutoFit/>
          </a:bodyPr>
          <a:lstStyle/>
          <a:p>
            <a:pPr algn="ctr"/>
            <a:r>
              <a:rPr lang="ru-RU" sz="1400" b="1" i="1" dirty="0">
                <a:solidFill>
                  <a:schemeClr val="bg2"/>
                </a:solidFill>
                <a:latin typeface="Lato" panose="020F0502020204030203" pitchFamily="34" charset="0"/>
                <a:ea typeface="Calibri" panose="020F0502020204030204" pitchFamily="34" charset="0"/>
                <a:cs typeface="Arial" panose="020B0604020202020204" pitchFamily="34" charset="0"/>
              </a:rPr>
              <a:t>Участие выборного органа первичной профсоюзной организации в рассмотрении вопросов, связанных с расторжением трудового договора по инициативе работодателя – обязательно (ст. 82 Трудового кодекса РФ) </a:t>
            </a:r>
            <a:endParaRPr lang="ru-RU" sz="1400" b="1" i="1" dirty="0">
              <a:solidFill>
                <a:schemeClr val="bg2"/>
              </a:solidFill>
              <a:latin typeface="Lato" pitchFamily="34" charset="0"/>
              <a:ea typeface="Lato" pitchFamily="34" charset="0"/>
              <a:cs typeface="Lato" pitchFamily="34" charset="0"/>
            </a:endParaRPr>
          </a:p>
        </p:txBody>
      </p:sp>
      <p:sp>
        <p:nvSpPr>
          <p:cNvPr id="9" name="Прямоугольник: скругленные углы 8">
            <a:extLst>
              <a:ext uri="{FF2B5EF4-FFF2-40B4-BE49-F238E27FC236}">
                <a16:creationId xmlns:a16="http://schemas.microsoft.com/office/drawing/2014/main" id="{4E06E0C4-B05C-35FC-DCE0-206A7F07B1F4}"/>
              </a:ext>
            </a:extLst>
          </p:cNvPr>
          <p:cNvSpPr/>
          <p:nvPr/>
        </p:nvSpPr>
        <p:spPr>
          <a:xfrm>
            <a:off x="2397547" y="1456654"/>
            <a:ext cx="7788355" cy="2661057"/>
          </a:xfrm>
          <a:prstGeom prst="roundRect">
            <a:avLst/>
          </a:prstGeom>
          <a:solidFill>
            <a:srgbClr val="97C22D">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dirty="0">
                <a:solidFill>
                  <a:srgbClr val="7030A0"/>
                </a:solidFill>
                <a:latin typeface="Lato" panose="020F0502020204030203" pitchFamily="34" charset="0"/>
                <a:ea typeface="Calibri" panose="020F0502020204030204" pitchFamily="34" charset="0"/>
                <a:cs typeface="Arial" panose="020B0604020202020204" pitchFamily="34" charset="0"/>
              </a:rPr>
              <a:t>Увольнение работников, являющихся членами профсоюза, по основаниям, предусмотренным пунктами 2, 3 или 5 части 1 статьи 81 Трудового кодекса РФ  производится с учетом мотивированного мнения выборного органа первичной профсоюзной организации в соответствии со статьей 373 Трудового кодекса РФ. </a:t>
            </a:r>
            <a:r>
              <a:rPr lang="ru-RU" sz="1400" b="1" dirty="0">
                <a:solidFill>
                  <a:srgbClr val="7030A0"/>
                </a:solidFill>
                <a:latin typeface="Lato" panose="020F0502020204030203" pitchFamily="34" charset="0"/>
                <a:ea typeface="Calibri" panose="020F0502020204030204" pitchFamily="34" charset="0"/>
                <a:cs typeface="Arial" panose="020B0604020202020204" pitchFamily="34" charset="0"/>
              </a:rPr>
              <a:t>Так:</a:t>
            </a:r>
            <a:r>
              <a:rPr lang="ru-RU" sz="1400" dirty="0">
                <a:solidFill>
                  <a:srgbClr val="7030A0"/>
                </a:solidFill>
                <a:latin typeface="Lato" panose="020F0502020204030203" pitchFamily="34" charset="0"/>
                <a:ea typeface="Calibri" panose="020F0502020204030204" pitchFamily="34" charset="0"/>
                <a:cs typeface="Arial" panose="020B0604020202020204" pitchFamily="34" charset="0"/>
              </a:rPr>
              <a:t> </a:t>
            </a:r>
          </a:p>
          <a:p>
            <a:pPr marL="285750" indent="-285750" algn="just">
              <a:buFont typeface="Wingdings" panose="05000000000000000000" pitchFamily="2" charset="2"/>
              <a:buChar char="q"/>
            </a:pPr>
            <a:r>
              <a:rPr lang="ru-RU" sz="1400" dirty="0">
                <a:solidFill>
                  <a:srgbClr val="7030A0"/>
                </a:solidFill>
                <a:latin typeface="Lato" panose="020F0502020204030203" pitchFamily="34" charset="0"/>
                <a:ea typeface="Calibri" panose="020F0502020204030204" pitchFamily="34" charset="0"/>
                <a:cs typeface="Arial" panose="020B0604020202020204" pitchFamily="34" charset="0"/>
              </a:rPr>
              <a:t>работодатель должен направить в выборный орган соответствующей первичной профсоюзной организации проект приказа, а также копии документов, являющихся основанием для принятия указанного решения; </a:t>
            </a:r>
          </a:p>
          <a:p>
            <a:pPr marL="285750" indent="-285750" algn="just">
              <a:buFont typeface="Wingdings" panose="05000000000000000000" pitchFamily="2" charset="2"/>
              <a:buChar char="q"/>
            </a:pPr>
            <a:r>
              <a:rPr lang="ru-RU" sz="1400" dirty="0">
                <a:solidFill>
                  <a:srgbClr val="7030A0"/>
                </a:solidFill>
                <a:latin typeface="Lato" panose="020F0502020204030203" pitchFamily="34" charset="0"/>
                <a:ea typeface="Calibri" panose="020F0502020204030204" pitchFamily="34" charset="0"/>
                <a:cs typeface="Arial" panose="020B0604020202020204" pitchFamily="34" charset="0"/>
              </a:rPr>
              <a:t>обращение должно быть зарегистрировано работодателем с указанием исходящего номера и даты </a:t>
            </a:r>
          </a:p>
          <a:p>
            <a:pPr marL="285750" indent="-285750" algn="just">
              <a:buFont typeface="Wingdings" panose="05000000000000000000" pitchFamily="2" charset="2"/>
              <a:buChar char="q"/>
            </a:pPr>
            <a:r>
              <a:rPr lang="ru-RU" sz="1400" dirty="0">
                <a:solidFill>
                  <a:srgbClr val="7030A0"/>
                </a:solidFill>
                <a:latin typeface="Lato" panose="020F0502020204030203" pitchFamily="34" charset="0"/>
                <a:ea typeface="Calibri" panose="020F0502020204030204" pitchFamily="34" charset="0"/>
                <a:cs typeface="Arial" panose="020B0604020202020204" pitchFamily="34" charset="0"/>
              </a:rPr>
              <a:t>профсоюзный комитет также должен присвоить документу входящий номер с указанием даты поступления обращения</a:t>
            </a:r>
            <a:endParaRPr lang="ru-RU" sz="1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ru-RU" sz="1400" dirty="0">
              <a:solidFill>
                <a:srgbClr val="7030A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BE3F76D4-DF6C-E82E-5E68-E739ABD5A2DA}"/>
              </a:ext>
            </a:extLst>
          </p:cNvPr>
          <p:cNvSpPr txBox="1"/>
          <p:nvPr/>
        </p:nvSpPr>
        <p:spPr>
          <a:xfrm>
            <a:off x="468726" y="5532504"/>
            <a:ext cx="9605042" cy="307777"/>
          </a:xfrm>
          <a:prstGeom prst="rect">
            <a:avLst/>
          </a:prstGeom>
          <a:noFill/>
        </p:spPr>
        <p:txBody>
          <a:bodyPr wrap="square" rtlCol="0">
            <a:spAutoFit/>
          </a:bodyPr>
          <a:lstStyle/>
          <a:p>
            <a:pPr algn="ctr"/>
            <a:r>
              <a:rPr lang="ru-RU" sz="1400" b="1" i="1" dirty="0">
                <a:solidFill>
                  <a:srgbClr val="0070C0"/>
                </a:solidFill>
                <a:latin typeface="Lato" panose="020F0502020204030203" pitchFamily="34" charset="0"/>
                <a:ea typeface="Lato" panose="020F0502020204030203" pitchFamily="34" charset="0"/>
                <a:cs typeface="Lato" panose="020F0502020204030203" pitchFamily="34" charset="0"/>
              </a:rPr>
              <a:t>Критерии массового увольнения определяются в отраслевых региональных, межрегиональных соглашениях </a:t>
            </a:r>
          </a:p>
        </p:txBody>
      </p:sp>
    </p:spTree>
    <p:extLst>
      <p:ext uri="{BB962C8B-B14F-4D97-AF65-F5344CB8AC3E}">
        <p14:creationId xmlns:p14="http://schemas.microsoft.com/office/powerpoint/2010/main" val="2888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A95041-2D75-B28B-513A-324F4864DAA0}"/>
              </a:ext>
            </a:extLst>
          </p:cNvPr>
          <p:cNvSpPr txBox="1"/>
          <p:nvPr/>
        </p:nvSpPr>
        <p:spPr>
          <a:xfrm>
            <a:off x="299678" y="852775"/>
            <a:ext cx="9975535" cy="584775"/>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мнения выборного органа первичной профсоюзной организации. </a:t>
            </a:r>
          </a:p>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Рассмотрение первичной профсоюзной организацией обращения работодателя</a:t>
            </a:r>
          </a:p>
        </p:txBody>
      </p:sp>
      <p:sp>
        <p:nvSpPr>
          <p:cNvPr id="4" name="TextBox 3">
            <a:extLst>
              <a:ext uri="{FF2B5EF4-FFF2-40B4-BE49-F238E27FC236}">
                <a16:creationId xmlns:a16="http://schemas.microsoft.com/office/drawing/2014/main" id="{B5B5345B-C19F-4551-3241-D75CED59608C}"/>
              </a:ext>
            </a:extLst>
          </p:cNvPr>
          <p:cNvSpPr txBox="1"/>
          <p:nvPr/>
        </p:nvSpPr>
        <p:spPr>
          <a:xfrm>
            <a:off x="299677" y="1367143"/>
            <a:ext cx="9975535" cy="523220"/>
          </a:xfrm>
          <a:prstGeom prst="rect">
            <a:avLst/>
          </a:prstGeom>
          <a:noFill/>
        </p:spPr>
        <p:txBody>
          <a:bodyPr wrap="square">
            <a:spAutoFit/>
          </a:bodyPr>
          <a:lstStyle/>
          <a:p>
            <a:pPr algn="ctr"/>
            <a:r>
              <a:rPr lang="ru-RU" sz="1400" dirty="0">
                <a:effectLst/>
                <a:latin typeface="Lato" panose="020F0502020204030203" pitchFamily="34" charset="0"/>
                <a:ea typeface="Calibri" panose="020F0502020204030204" pitchFamily="34" charset="0"/>
                <a:cs typeface="Times New Roman" panose="02020603050405020304" pitchFamily="18" charset="0"/>
              </a:rPr>
              <a:t>Профсоюзный комитет не позднее семи рабочих дней со дня получения проекта локального нормативного акта направляет работодателю мотивированное мнение по проекту в письменной форме (ст. 373 Трудового кодекса РФ)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6F42766-6134-DD68-2215-E67DEBD70EFC}"/>
              </a:ext>
            </a:extLst>
          </p:cNvPr>
          <p:cNvSpPr txBox="1"/>
          <p:nvPr/>
        </p:nvSpPr>
        <p:spPr>
          <a:xfrm>
            <a:off x="6226722" y="3354249"/>
            <a:ext cx="3743782" cy="738664"/>
          </a:xfrm>
          <a:prstGeom prst="rect">
            <a:avLst/>
          </a:prstGeom>
          <a:noFill/>
        </p:spPr>
        <p:txBody>
          <a:bodyPr wrap="square">
            <a:spAutoFit/>
          </a:bodyPr>
          <a:lstStyle/>
          <a:p>
            <a:pPr algn="ctr"/>
            <a:r>
              <a:rPr lang="ru-RU" sz="1400" b="1" dirty="0">
                <a:solidFill>
                  <a:srgbClr val="009999"/>
                </a:solidFill>
                <a:effectLst/>
                <a:latin typeface="Lato" panose="020F0502020204030203" pitchFamily="34" charset="0"/>
                <a:ea typeface="Calibri" panose="020F0502020204030204" pitchFamily="34" charset="0"/>
                <a:cs typeface="Times New Roman" panose="02020603050405020304" pitchFamily="18" charset="0"/>
              </a:rPr>
              <a:t>Мнение, не представленное в семидневный срок, работодателем не учитывается </a:t>
            </a:r>
            <a:endParaRPr lang="ru-RU" sz="1400" b="1" dirty="0">
              <a:solidFill>
                <a:srgbClr val="009999"/>
              </a:solidFill>
            </a:endParaRPr>
          </a:p>
        </p:txBody>
      </p:sp>
      <p:sp>
        <p:nvSpPr>
          <p:cNvPr id="8" name="TextBox 7">
            <a:extLst>
              <a:ext uri="{FF2B5EF4-FFF2-40B4-BE49-F238E27FC236}">
                <a16:creationId xmlns:a16="http://schemas.microsoft.com/office/drawing/2014/main" id="{549FD17E-DE5E-78BF-9D10-BD77B0E02BA7}"/>
              </a:ext>
            </a:extLst>
          </p:cNvPr>
          <p:cNvSpPr txBox="1"/>
          <p:nvPr/>
        </p:nvSpPr>
        <p:spPr>
          <a:xfrm>
            <a:off x="299678" y="1907183"/>
            <a:ext cx="7353620" cy="1600438"/>
          </a:xfrm>
          <a:prstGeom prst="rect">
            <a:avLst/>
          </a:prstGeom>
          <a:noFill/>
        </p:spPr>
        <p:txBody>
          <a:bodyPr wrap="square">
            <a:spAutoFit/>
          </a:bodyPr>
          <a:lstStyle/>
          <a:p>
            <a:pPr algn="just"/>
            <a:r>
              <a:rPr lang="ru-RU" sz="1400" b="1" dirty="0">
                <a:solidFill>
                  <a:srgbClr val="009C95"/>
                </a:solidFill>
                <a:effectLst/>
                <a:latin typeface="Lato" panose="020F0502020204030203" pitchFamily="34" charset="0"/>
                <a:ea typeface="Lato" panose="020F0502020204030203" pitchFamily="34" charset="0"/>
                <a:cs typeface="Lato" panose="020F0502020204030203" pitchFamily="34" charset="0"/>
              </a:rPr>
              <a:t>Профсоюзный комитет должен</a:t>
            </a:r>
          </a:p>
          <a:p>
            <a:pPr marL="285750" indent="-285750" algn="just">
              <a:buFont typeface="Wingdings" panose="05000000000000000000" pitchFamily="2" charset="2"/>
              <a:buChar char="Ø"/>
            </a:pPr>
            <a:r>
              <a:rPr lang="ru-RU" sz="1400" b="1" dirty="0">
                <a:effectLst/>
                <a:latin typeface="Lato" panose="020F0502020204030203" pitchFamily="34" charset="0"/>
                <a:ea typeface="Lato" panose="020F0502020204030203" pitchFamily="34" charset="0"/>
                <a:cs typeface="Lato" panose="020F0502020204030203" pitchFamily="34" charset="0"/>
              </a:rPr>
              <a:t> </a:t>
            </a:r>
            <a:r>
              <a:rPr lang="ru-RU" sz="1400" dirty="0">
                <a:effectLst/>
                <a:latin typeface="Lato" panose="020F0502020204030203" pitchFamily="34" charset="0"/>
                <a:ea typeface="Lato" panose="020F0502020204030203" pitchFamily="34" charset="0"/>
                <a:cs typeface="Lato" panose="020F0502020204030203" pitchFamily="34" charset="0"/>
              </a:rPr>
              <a:t>рассмотреть обращение работодателя на своем заседании с соблюдением кворума</a:t>
            </a:r>
            <a:r>
              <a:rPr lang="ru-RU" sz="1400" dirty="0">
                <a:latin typeface="Lato" panose="020F0502020204030203" pitchFamily="34" charset="0"/>
                <a:ea typeface="Lato" panose="020F0502020204030203" pitchFamily="34" charset="0"/>
                <a:cs typeface="Lato" panose="020F0502020204030203" pitchFamily="34" charset="0"/>
              </a:rPr>
              <a:t>:</a:t>
            </a:r>
          </a:p>
          <a:p>
            <a:pPr marL="285750" indent="-285750" algn="just">
              <a:buFont typeface="Wingdings" panose="05000000000000000000" pitchFamily="2" charset="2"/>
              <a:buChar char="Ø"/>
            </a:pPr>
            <a:r>
              <a:rPr lang="ru-RU" sz="1400" dirty="0">
                <a:latin typeface="Lato" panose="020F0502020204030203" pitchFamily="34" charset="0"/>
                <a:ea typeface="Lato" panose="020F0502020204030203" pitchFamily="34" charset="0"/>
                <a:cs typeface="Lato" panose="020F0502020204030203" pitchFamily="34" charset="0"/>
              </a:rPr>
              <a:t>при необходимости использовать </a:t>
            </a:r>
            <a:r>
              <a:rPr lang="ru-RU" sz="1400" dirty="0">
                <a:effectLst/>
                <a:latin typeface="Lato" panose="020F0502020204030203" pitchFamily="34" charset="0"/>
                <a:ea typeface="Lato" panose="020F0502020204030203" pitchFamily="34" charset="0"/>
                <a:cs typeface="Lato" panose="020F0502020204030203" pitchFamily="34" charset="0"/>
              </a:rPr>
              <a:t>право приглашения на свое заседание представителей работодателя (кадровая, экономическая службы, бухгалтерия и др.) и специалистов (представителей вышестоящей профсоюзной организации)</a:t>
            </a:r>
          </a:p>
          <a:p>
            <a:pPr marL="285750" indent="-285750" algn="just">
              <a:buFont typeface="Wingdings" panose="05000000000000000000" pitchFamily="2" charset="2"/>
              <a:buChar char="Ø"/>
            </a:pPr>
            <a:r>
              <a:rPr lang="ru-RU" sz="1400" dirty="0">
                <a:latin typeface="Lato" panose="020F0502020204030203" pitchFamily="34" charset="0"/>
                <a:ea typeface="Lato" panose="020F0502020204030203" pitchFamily="34" charset="0"/>
                <a:cs typeface="Lato" panose="020F0502020204030203" pitchFamily="34" charset="0"/>
              </a:rPr>
              <a:t>оформить решение протоколом (в письменном виде) </a:t>
            </a:r>
            <a:r>
              <a:rPr lang="ru-RU" sz="1400" dirty="0">
                <a:effectLst/>
                <a:latin typeface="Lato" panose="020F0502020204030203" pitchFamily="34" charset="0"/>
                <a:ea typeface="Lato" panose="020F0502020204030203" pitchFamily="34" charset="0"/>
                <a:cs typeface="Lato" panose="020F0502020204030203" pitchFamily="34" charset="0"/>
              </a:rPr>
              <a:t> </a:t>
            </a:r>
          </a:p>
        </p:txBody>
      </p:sp>
      <p:sp>
        <p:nvSpPr>
          <p:cNvPr id="12" name="TextBox 11">
            <a:extLst>
              <a:ext uri="{FF2B5EF4-FFF2-40B4-BE49-F238E27FC236}">
                <a16:creationId xmlns:a16="http://schemas.microsoft.com/office/drawing/2014/main" id="{64CA2677-ED60-EBE1-F7A1-A19389703F04}"/>
              </a:ext>
            </a:extLst>
          </p:cNvPr>
          <p:cNvSpPr txBox="1"/>
          <p:nvPr/>
        </p:nvSpPr>
        <p:spPr>
          <a:xfrm>
            <a:off x="5924391" y="4197015"/>
            <a:ext cx="4364531" cy="1600438"/>
          </a:xfrm>
          <a:prstGeom prst="rect">
            <a:avLst/>
          </a:prstGeom>
          <a:noFill/>
        </p:spPr>
        <p:txBody>
          <a:bodyPr wrap="square">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В случае, если на заседании профсоюзного комитета присутствовали представители работодателя, в протоколе целесообразно указать их фамилию, имя, отчество и  должность. В голосовании по повестке дня представители работодателя и приглашенные специалисты       </a:t>
            </a:r>
            <a:r>
              <a:rPr lang="ru-RU" sz="1400" b="1" u="sng" dirty="0">
                <a:solidFill>
                  <a:srgbClr val="009999"/>
                </a:solidFill>
                <a:latin typeface="Lato" panose="020F0502020204030203" pitchFamily="34" charset="0"/>
                <a:ea typeface="Lato" panose="020F0502020204030203" pitchFamily="34" charset="0"/>
                <a:cs typeface="Lato" panose="020F0502020204030203" pitchFamily="34" charset="0"/>
              </a:rPr>
              <a:t>не участвуют. </a:t>
            </a:r>
          </a:p>
        </p:txBody>
      </p:sp>
      <p:pic>
        <p:nvPicPr>
          <p:cNvPr id="13" name="Рисунок 12">
            <a:extLst>
              <a:ext uri="{FF2B5EF4-FFF2-40B4-BE49-F238E27FC236}">
                <a16:creationId xmlns:a16="http://schemas.microsoft.com/office/drawing/2014/main" id="{97A66A69-3552-0637-09AE-D2AADD8F8FC6}"/>
              </a:ext>
            </a:extLst>
          </p:cNvPr>
          <p:cNvPicPr>
            <a:picLocks noChangeAspect="1"/>
          </p:cNvPicPr>
          <p:nvPr/>
        </p:nvPicPr>
        <p:blipFill>
          <a:blip r:embed="rId2"/>
          <a:stretch>
            <a:fillRect/>
          </a:stretch>
        </p:blipFill>
        <p:spPr>
          <a:xfrm>
            <a:off x="7928923" y="2062915"/>
            <a:ext cx="2041581" cy="1293001"/>
          </a:xfrm>
          <a:prstGeom prst="rect">
            <a:avLst/>
          </a:prstGeom>
        </p:spPr>
      </p:pic>
      <p:pic>
        <p:nvPicPr>
          <p:cNvPr id="15" name="Рисунок 14">
            <a:extLst>
              <a:ext uri="{FF2B5EF4-FFF2-40B4-BE49-F238E27FC236}">
                <a16:creationId xmlns:a16="http://schemas.microsoft.com/office/drawing/2014/main" id="{40A9A162-5F54-F095-5EA4-000749C4BF68}"/>
              </a:ext>
            </a:extLst>
          </p:cNvPr>
          <p:cNvPicPr>
            <a:picLocks noChangeAspect="1"/>
          </p:cNvPicPr>
          <p:nvPr/>
        </p:nvPicPr>
        <p:blipFill>
          <a:blip r:embed="rId3"/>
          <a:stretch>
            <a:fillRect/>
          </a:stretch>
        </p:blipFill>
        <p:spPr>
          <a:xfrm>
            <a:off x="299678" y="3587175"/>
            <a:ext cx="5624713" cy="2424688"/>
          </a:xfrm>
          <a:prstGeom prst="rect">
            <a:avLst/>
          </a:prstGeom>
        </p:spPr>
      </p:pic>
    </p:spTree>
    <p:extLst>
      <p:ext uri="{BB962C8B-B14F-4D97-AF65-F5344CB8AC3E}">
        <p14:creationId xmlns:p14="http://schemas.microsoft.com/office/powerpoint/2010/main" val="1768675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192BFA-8AE7-6C6D-3717-4DBB96EC1CC7}"/>
              </a:ext>
            </a:extLst>
          </p:cNvPr>
          <p:cNvSpPr txBox="1"/>
          <p:nvPr/>
        </p:nvSpPr>
        <p:spPr>
          <a:xfrm>
            <a:off x="721307" y="852775"/>
            <a:ext cx="9249197" cy="584775"/>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мнения выборного органа первичной профсоюзной организации.</a:t>
            </a:r>
          </a:p>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 Варианты решения профсоюзного органа </a:t>
            </a:r>
          </a:p>
        </p:txBody>
      </p:sp>
      <p:sp>
        <p:nvSpPr>
          <p:cNvPr id="4" name="TextBox 3">
            <a:extLst>
              <a:ext uri="{FF2B5EF4-FFF2-40B4-BE49-F238E27FC236}">
                <a16:creationId xmlns:a16="http://schemas.microsoft.com/office/drawing/2014/main" id="{6BD12639-4943-469E-6EB2-A4DF553F359E}"/>
              </a:ext>
            </a:extLst>
          </p:cNvPr>
          <p:cNvSpPr txBox="1"/>
          <p:nvPr/>
        </p:nvSpPr>
        <p:spPr>
          <a:xfrm>
            <a:off x="368834" y="1437550"/>
            <a:ext cx="9601669" cy="738664"/>
          </a:xfrm>
          <a:prstGeom prst="rect">
            <a:avLst/>
          </a:prstGeom>
          <a:noFill/>
        </p:spPr>
        <p:txBody>
          <a:bodyPr wrap="square">
            <a:spAutoFit/>
          </a:bodyPr>
          <a:lstStyle/>
          <a:p>
            <a:pPr algn="ctr"/>
            <a:r>
              <a:rPr lang="ru-RU" sz="1400" dirty="0">
                <a:solidFill>
                  <a:srgbClr val="000000"/>
                </a:solidFill>
                <a:effectLst/>
                <a:latin typeface="Lato" panose="020F0502020204030203" pitchFamily="34" charset="0"/>
                <a:ea typeface="Calibri" panose="020F0502020204030204" pitchFamily="34" charset="0"/>
                <a:cs typeface="Arial" panose="020B0604020202020204" pitchFamily="34" charset="0"/>
              </a:rPr>
              <a:t>В соответствии с Трудовым кодексом РФ можно выделить </a:t>
            </a:r>
            <a:r>
              <a:rPr lang="ru-RU" sz="1400" b="1" dirty="0">
                <a:solidFill>
                  <a:srgbClr val="C00000"/>
                </a:solidFill>
                <a:effectLst/>
                <a:latin typeface="Lato" panose="020F0502020204030203" pitchFamily="34" charset="0"/>
                <a:ea typeface="Calibri" panose="020F0502020204030204" pitchFamily="34" charset="0"/>
                <a:cs typeface="Arial" panose="020B0604020202020204" pitchFamily="34" charset="0"/>
              </a:rPr>
              <a:t>следующие варианты решения</a:t>
            </a:r>
            <a:r>
              <a:rPr lang="ru-RU" sz="1400" dirty="0">
                <a:solidFill>
                  <a:srgbClr val="000000"/>
                </a:solidFill>
                <a:effectLst/>
                <a:latin typeface="Lato" panose="020F0502020204030203" pitchFamily="34" charset="0"/>
                <a:ea typeface="Calibri" panose="020F0502020204030204" pitchFamily="34" charset="0"/>
                <a:cs typeface="Arial" panose="020B0604020202020204" pitchFamily="34" charset="0"/>
              </a:rPr>
              <a:t>, принимаемого профсоюзным комитетом при рассмотрении проектов локального нормативного акта, связанных   с расторжением  трудового договора по инициативе работодателя: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F99F4B67-2A1C-1DEF-C78D-1EC15C081106}"/>
              </a:ext>
            </a:extLst>
          </p:cNvPr>
          <p:cNvPicPr>
            <a:picLocks noChangeAspect="1"/>
          </p:cNvPicPr>
          <p:nvPr/>
        </p:nvPicPr>
        <p:blipFill>
          <a:blip r:embed="rId2"/>
          <a:stretch>
            <a:fillRect/>
          </a:stretch>
        </p:blipFill>
        <p:spPr>
          <a:xfrm>
            <a:off x="810834" y="2427433"/>
            <a:ext cx="8560013" cy="1890141"/>
          </a:xfrm>
          <a:prstGeom prst="rect">
            <a:avLst/>
          </a:prstGeom>
        </p:spPr>
      </p:pic>
      <p:sp>
        <p:nvSpPr>
          <p:cNvPr id="10" name="TextBox 9">
            <a:extLst>
              <a:ext uri="{FF2B5EF4-FFF2-40B4-BE49-F238E27FC236}">
                <a16:creationId xmlns:a16="http://schemas.microsoft.com/office/drawing/2014/main" id="{7C548FF8-02AD-892B-406E-A69C792E0952}"/>
              </a:ext>
            </a:extLst>
          </p:cNvPr>
          <p:cNvSpPr txBox="1"/>
          <p:nvPr/>
        </p:nvSpPr>
        <p:spPr>
          <a:xfrm>
            <a:off x="271692" y="4789756"/>
            <a:ext cx="10148426" cy="954107"/>
          </a:xfrm>
          <a:prstGeom prst="rect">
            <a:avLst/>
          </a:prstGeom>
          <a:noFill/>
        </p:spPr>
        <p:txBody>
          <a:bodyPr wrap="square">
            <a:spAutoFit/>
          </a:bodyPr>
          <a:lstStyle/>
          <a:p>
            <a:pPr algn="ctr"/>
            <a:r>
              <a:rPr lang="ru-RU" sz="1400" dirty="0">
                <a:solidFill>
                  <a:srgbClr val="C00000"/>
                </a:solidFill>
                <a:effectLst/>
                <a:latin typeface="Lato" panose="020F0502020204030203" pitchFamily="34" charset="0"/>
                <a:ea typeface="Calibri" panose="020F0502020204030204" pitchFamily="34" charset="0"/>
                <a:cs typeface="Arial" panose="020B0604020202020204" pitchFamily="34" charset="0"/>
              </a:rPr>
              <a:t>Иногда в процессе рассмотрения проекта локального нормативного акта, выборный орган может прийти к выводу, что обоснование</a:t>
            </a:r>
            <a:r>
              <a:rPr lang="ru-RU" sz="1400" dirty="0">
                <a:solidFill>
                  <a:srgbClr val="C00000"/>
                </a:solidFill>
                <a:effectLst/>
                <a:latin typeface="Lato" panose="020F0502020204030203" pitchFamily="34" charset="0"/>
                <a:ea typeface="Calibri" panose="020F0502020204030204" pitchFamily="34" charset="0"/>
                <a:cs typeface="Times New Roman" panose="02020603050405020304" pitchFamily="18" charset="0"/>
              </a:rPr>
              <a:t> </a:t>
            </a:r>
            <a:r>
              <a:rPr lang="ru-RU" sz="1400" dirty="0">
                <a:solidFill>
                  <a:srgbClr val="C00000"/>
                </a:solidFill>
                <a:effectLst/>
                <a:latin typeface="Lato" panose="020F0502020204030203" pitchFamily="34" charset="0"/>
                <a:ea typeface="Calibri" panose="020F0502020204030204" pitchFamily="34" charset="0"/>
                <a:cs typeface="Arial" panose="020B0604020202020204" pitchFamily="34" charset="0"/>
              </a:rPr>
              <a:t>работодателя представлено не в полном объеме.  </a:t>
            </a:r>
          </a:p>
          <a:p>
            <a:pPr algn="ctr"/>
            <a:r>
              <a:rPr lang="ru-RU" sz="1400" dirty="0">
                <a:solidFill>
                  <a:srgbClr val="C00000"/>
                </a:solidFill>
                <a:effectLst/>
                <a:latin typeface="Lato" panose="020F0502020204030203" pitchFamily="34" charset="0"/>
                <a:ea typeface="Calibri" panose="020F0502020204030204" pitchFamily="34" charset="0"/>
                <a:cs typeface="Arial" panose="020B0604020202020204" pitchFamily="34" charset="0"/>
              </a:rPr>
              <a:t>В этом случае выносится отрицательное мотивированное мнение с указанием на отсутствие необходимых документов.    </a:t>
            </a:r>
            <a:endParaRPr lang="ru-RU"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8354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42415F-CAC8-E80C-A001-B991613C2864}"/>
              </a:ext>
            </a:extLst>
          </p:cNvPr>
          <p:cNvSpPr txBox="1"/>
          <p:nvPr/>
        </p:nvSpPr>
        <p:spPr>
          <a:xfrm>
            <a:off x="145095" y="852775"/>
            <a:ext cx="9882569" cy="584775"/>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мнения выборного органа первичной профсоюзной организации.</a:t>
            </a:r>
          </a:p>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 Дополнительные консультации как способ урегулирования разногласий </a:t>
            </a:r>
          </a:p>
        </p:txBody>
      </p:sp>
      <p:sp>
        <p:nvSpPr>
          <p:cNvPr id="4" name="TextBox 3">
            <a:extLst>
              <a:ext uri="{FF2B5EF4-FFF2-40B4-BE49-F238E27FC236}">
                <a16:creationId xmlns:a16="http://schemas.microsoft.com/office/drawing/2014/main" id="{8F69AAE1-9C77-A1D7-EBB8-E9684B2A25DA}"/>
              </a:ext>
            </a:extLst>
          </p:cNvPr>
          <p:cNvSpPr txBox="1"/>
          <p:nvPr/>
        </p:nvSpPr>
        <p:spPr>
          <a:xfrm>
            <a:off x="664147" y="1447404"/>
            <a:ext cx="9306357" cy="954107"/>
          </a:xfrm>
          <a:prstGeom prst="rect">
            <a:avLst/>
          </a:prstGeom>
          <a:noFill/>
        </p:spPr>
        <p:txBody>
          <a:bodyPr wrap="square">
            <a:spAutoFit/>
          </a:bodyPr>
          <a:lstStyle/>
          <a:p>
            <a:pPr algn="ctr"/>
            <a:r>
              <a:rPr lang="ru-RU" sz="1400" dirty="0">
                <a:effectLst/>
                <a:latin typeface="Lato" panose="020F0502020204030203" pitchFamily="34" charset="0"/>
                <a:ea typeface="Calibri" panose="020F0502020204030204" pitchFamily="34" charset="0"/>
                <a:cs typeface="Arial" panose="020B0604020202020204" pitchFamily="34" charset="0"/>
              </a:rPr>
              <a:t>В том случае, </a:t>
            </a:r>
            <a:r>
              <a:rPr lang="ru-RU" sz="1400" dirty="0">
                <a:latin typeface="Lato" panose="020F0502020204030203" pitchFamily="34" charset="0"/>
                <a:ea typeface="Calibri" panose="020F0502020204030204" pitchFamily="34" charset="0"/>
                <a:cs typeface="Arial" panose="020B0604020202020204" pitchFamily="34" charset="0"/>
              </a:rPr>
              <a:t>если профсоюзный комитет выразил несогласие с решением работодателя, он в </a:t>
            </a:r>
          </a:p>
          <a:p>
            <a:pPr algn="ctr"/>
            <a:r>
              <a:rPr lang="ru-RU" sz="1400" b="1" dirty="0">
                <a:solidFill>
                  <a:srgbClr val="C00000"/>
                </a:solidFill>
                <a:latin typeface="Lato" panose="020F0502020204030203" pitchFamily="34" charset="0"/>
                <a:ea typeface="Calibri" panose="020F0502020204030204" pitchFamily="34" charset="0"/>
                <a:cs typeface="Arial" panose="020B0604020202020204" pitchFamily="34" charset="0"/>
              </a:rPr>
              <a:t>течение трех рабочих дней</a:t>
            </a:r>
            <a:r>
              <a:rPr lang="ru-RU" sz="1400" dirty="0">
                <a:solidFill>
                  <a:srgbClr val="009999"/>
                </a:solidFill>
                <a:latin typeface="Lato" panose="020F0502020204030203" pitchFamily="34" charset="0"/>
                <a:ea typeface="Calibri" panose="020F0502020204030204" pitchFamily="34" charset="0"/>
                <a:cs typeface="Arial" panose="020B0604020202020204" pitchFamily="34" charset="0"/>
              </a:rPr>
              <a:t> </a:t>
            </a:r>
          </a:p>
          <a:p>
            <a:pPr algn="ctr"/>
            <a:r>
              <a:rPr lang="ru-RU" sz="1400" dirty="0">
                <a:latin typeface="Lato" panose="020F0502020204030203" pitchFamily="34" charset="0"/>
                <a:ea typeface="Calibri" panose="020F0502020204030204" pitchFamily="34" charset="0"/>
                <a:cs typeface="Arial" panose="020B0604020202020204" pitchFamily="34" charset="0"/>
              </a:rPr>
              <a:t>проводит с работодателем или его представителем дополнительные консультации, результаты которых оформляются протоколом (статья 373 Трудового кодекса РФ)</a:t>
            </a:r>
          </a:p>
        </p:txBody>
      </p:sp>
      <p:sp>
        <p:nvSpPr>
          <p:cNvPr id="6" name="TextBox 5">
            <a:extLst>
              <a:ext uri="{FF2B5EF4-FFF2-40B4-BE49-F238E27FC236}">
                <a16:creationId xmlns:a16="http://schemas.microsoft.com/office/drawing/2014/main" id="{361E4B53-829B-087F-D676-F5CB3285A11F}"/>
              </a:ext>
            </a:extLst>
          </p:cNvPr>
          <p:cNvSpPr txBox="1"/>
          <p:nvPr/>
        </p:nvSpPr>
        <p:spPr>
          <a:xfrm>
            <a:off x="731459" y="4606291"/>
            <a:ext cx="8882743" cy="738664"/>
          </a:xfrm>
          <a:prstGeom prst="rect">
            <a:avLst/>
          </a:prstGeom>
          <a:noFill/>
        </p:spPr>
        <p:txBody>
          <a:bodyPr wrap="square">
            <a:spAutoFit/>
          </a:bodyPr>
          <a:lstStyle/>
          <a:p>
            <a:pPr algn="ctr"/>
            <a:r>
              <a:rPr lang="ru-RU" sz="1400" b="1" dirty="0">
                <a:solidFill>
                  <a:srgbClr val="009999"/>
                </a:solidFill>
                <a:effectLst/>
                <a:latin typeface="Lato" panose="020F0502020204030203" pitchFamily="34" charset="0"/>
                <a:ea typeface="Calibri" panose="020F0502020204030204" pitchFamily="34" charset="0"/>
                <a:cs typeface="Times New Roman" panose="02020603050405020304" pitchFamily="18" charset="0"/>
              </a:rPr>
              <a:t>	</a:t>
            </a:r>
            <a:r>
              <a:rPr lang="ru-RU" sz="1400" b="1" dirty="0">
                <a:solidFill>
                  <a:srgbClr val="0070C0"/>
                </a:solidFill>
                <a:effectLst/>
                <a:latin typeface="Lato" panose="020F0502020204030203" pitchFamily="34" charset="0"/>
                <a:ea typeface="Calibri" panose="020F0502020204030204" pitchFamily="34" charset="0"/>
                <a:cs typeface="Times New Roman" panose="02020603050405020304" pitchFamily="18" charset="0"/>
              </a:rPr>
              <a:t>Инициатива о проведении дополнительных   консультаций, в рамках статьи 373 Трудового кодекса РФ, исходит от профсоюзного комитета. </a:t>
            </a:r>
          </a:p>
          <a:p>
            <a:pPr algn="ctr"/>
            <a:r>
              <a:rPr lang="ru-RU" sz="1400" b="1" dirty="0">
                <a:solidFill>
                  <a:srgbClr val="0070C0"/>
                </a:solidFill>
                <a:latin typeface="Lato" panose="020F0502020204030203" pitchFamily="34" charset="0"/>
                <a:cs typeface="Times New Roman" panose="02020603050405020304" pitchFamily="18" charset="0"/>
              </a:rPr>
              <a:t>	Порядок проведения дополнительных консультаций определяется сторонами самостоятельно. </a:t>
            </a:r>
            <a:endParaRPr lang="ru-RU" sz="1400" dirty="0">
              <a:solidFill>
                <a:srgbClr val="0070C0"/>
              </a:solidFill>
            </a:endParaRPr>
          </a:p>
        </p:txBody>
      </p:sp>
      <p:sp>
        <p:nvSpPr>
          <p:cNvPr id="8" name="TextBox 7">
            <a:extLst>
              <a:ext uri="{FF2B5EF4-FFF2-40B4-BE49-F238E27FC236}">
                <a16:creationId xmlns:a16="http://schemas.microsoft.com/office/drawing/2014/main" id="{FA740973-9D51-0E40-D4F9-0D34D348516A}"/>
              </a:ext>
            </a:extLst>
          </p:cNvPr>
          <p:cNvSpPr txBox="1"/>
          <p:nvPr/>
        </p:nvSpPr>
        <p:spPr>
          <a:xfrm>
            <a:off x="2378680" y="4704808"/>
            <a:ext cx="7591824" cy="370999"/>
          </a:xfrm>
          <a:prstGeom prst="rect">
            <a:avLst/>
          </a:prstGeom>
          <a:noFill/>
        </p:spPr>
        <p:txBody>
          <a:bodyPr wrap="square">
            <a:spAutoFit/>
          </a:bodyPr>
          <a:lstStyle/>
          <a:p>
            <a:pPr indent="342900" algn="just">
              <a:lnSpc>
                <a:spcPct val="106000"/>
              </a:lnSpc>
              <a:spcAft>
                <a:spcPts val="800"/>
              </a:spcAft>
            </a:pPr>
            <a:r>
              <a:rPr lang="ru-RU" sz="1800" dirty="0">
                <a:effectLst/>
                <a:latin typeface="Lato" panose="020F0502020204030203" pitchFamily="34" charset="0"/>
                <a:ea typeface="Calibri" panose="020F0502020204030204" pitchFamily="34" charset="0"/>
                <a:cs typeface="Arial" panose="020B0604020202020204" pitchFamily="34"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скругленные углы 8">
            <a:extLst>
              <a:ext uri="{FF2B5EF4-FFF2-40B4-BE49-F238E27FC236}">
                <a16:creationId xmlns:a16="http://schemas.microsoft.com/office/drawing/2014/main" id="{88B4EE0E-B4E2-2BE3-522F-F254DCA2858E}"/>
              </a:ext>
            </a:extLst>
          </p:cNvPr>
          <p:cNvSpPr/>
          <p:nvPr/>
        </p:nvSpPr>
        <p:spPr>
          <a:xfrm>
            <a:off x="145095" y="2560408"/>
            <a:ext cx="2295057" cy="1850928"/>
          </a:xfrm>
          <a:prstGeom prst="roundRect">
            <a:avLst/>
          </a:prstGeom>
          <a:gradFill flip="none" rotWithShape="1">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Calibri" panose="020F0502020204030204" pitchFamily="34" charset="0"/>
                <a:cs typeface="Arial" panose="020B0604020202020204" pitchFamily="34" charset="0"/>
              </a:rPr>
              <a:t>Результатом проведения дополнительных консультаций может являться:</a:t>
            </a:r>
            <a:endParaRPr lang="ru-RU"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ru-RU"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0" name="Прямоугольник: скругленные углы 9">
            <a:extLst>
              <a:ext uri="{FF2B5EF4-FFF2-40B4-BE49-F238E27FC236}">
                <a16:creationId xmlns:a16="http://schemas.microsoft.com/office/drawing/2014/main" id="{78CCB700-039C-5BB1-29B8-0C283C138AB4}"/>
              </a:ext>
            </a:extLst>
          </p:cNvPr>
          <p:cNvSpPr/>
          <p:nvPr/>
        </p:nvSpPr>
        <p:spPr>
          <a:xfrm>
            <a:off x="2493940" y="2536085"/>
            <a:ext cx="7806977" cy="1899575"/>
          </a:xfrm>
          <a:prstGeom prst="roundRect">
            <a:avLst>
              <a:gd name="adj" fmla="val 17881"/>
            </a:avLst>
          </a:prstGeom>
          <a:gradFill>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ru-RU" sz="1400" dirty="0">
                <a:solidFill>
                  <a:schemeClr val="tx1"/>
                </a:solidFill>
                <a:latin typeface="Lato" panose="020F0502020204030203" pitchFamily="34" charset="0"/>
                <a:ea typeface="Calibri" panose="020F0502020204030204" pitchFamily="34" charset="0"/>
                <a:cs typeface="Arial" panose="020B0604020202020204" pitchFamily="34" charset="0"/>
              </a:rPr>
              <a:t>согласие работодателя с предложением выборного профсоюзного органа (полностью или в части);</a:t>
            </a:r>
            <a:endParaRPr lang="ru-RU"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u-RU" sz="1400" dirty="0">
                <a:solidFill>
                  <a:schemeClr val="tx1"/>
                </a:solidFill>
                <a:latin typeface="Lato" panose="020F0502020204030203" pitchFamily="34" charset="0"/>
                <a:ea typeface="Calibri" panose="020F0502020204030204" pitchFamily="34" charset="0"/>
                <a:cs typeface="Arial" panose="020B0604020202020204" pitchFamily="34" charset="0"/>
              </a:rPr>
              <a:t>нахождение компромисса между сторонами (в ряде случаев возможно через формулирование обеими сторонами новой редакции положений локального нормативного акта);</a:t>
            </a:r>
            <a:endParaRPr lang="ru-RU"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u-RU" sz="1400" dirty="0">
                <a:solidFill>
                  <a:schemeClr val="tx1"/>
                </a:solidFill>
                <a:latin typeface="Lato" panose="020F0502020204030203" pitchFamily="34" charset="0"/>
                <a:ea typeface="Calibri" panose="020F0502020204030204" pitchFamily="34" charset="0"/>
                <a:cs typeface="Arial" panose="020B0604020202020204" pitchFamily="34" charset="0"/>
              </a:rPr>
              <a:t>согласие выборного профсоюзного органа с мнением работодателя (полностью или в части);</a:t>
            </a:r>
            <a:endParaRPr lang="ru-RU"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u-RU" sz="1400" dirty="0">
                <a:solidFill>
                  <a:schemeClr val="tx1"/>
                </a:solidFill>
                <a:latin typeface="Lato" panose="020F0502020204030203" pitchFamily="34" charset="0"/>
                <a:ea typeface="Calibri" panose="020F0502020204030204" pitchFamily="34" charset="0"/>
                <a:cs typeface="Arial" panose="020B0604020202020204" pitchFamily="34" charset="0"/>
              </a:rPr>
              <a:t>недостижение согласия. </a:t>
            </a:r>
            <a:endParaRPr lang="ru-RU"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ru-RU"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0047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966AC-B822-9376-F9B7-D7CE2E03E4FE}"/>
              </a:ext>
            </a:extLst>
          </p:cNvPr>
          <p:cNvSpPr txBox="1"/>
          <p:nvPr/>
        </p:nvSpPr>
        <p:spPr>
          <a:xfrm>
            <a:off x="0" y="852775"/>
            <a:ext cx="10390173" cy="584775"/>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мнения выборного органа первичной профсоюзной организации</a:t>
            </a:r>
          </a:p>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Принятие решения работодателем </a:t>
            </a:r>
          </a:p>
        </p:txBody>
      </p:sp>
      <p:sp>
        <p:nvSpPr>
          <p:cNvPr id="4" name="TextBox 3">
            <a:extLst>
              <a:ext uri="{FF2B5EF4-FFF2-40B4-BE49-F238E27FC236}">
                <a16:creationId xmlns:a16="http://schemas.microsoft.com/office/drawing/2014/main" id="{0A7A639C-590C-602A-A39F-174274F84244}"/>
              </a:ext>
            </a:extLst>
          </p:cNvPr>
          <p:cNvSpPr txBox="1"/>
          <p:nvPr/>
        </p:nvSpPr>
        <p:spPr>
          <a:xfrm>
            <a:off x="531859" y="1355994"/>
            <a:ext cx="9628094" cy="738664"/>
          </a:xfrm>
          <a:prstGeom prst="rect">
            <a:avLst/>
          </a:prstGeom>
          <a:noFill/>
        </p:spPr>
        <p:txBody>
          <a:bodyPr wrap="square">
            <a:spAutoFit/>
          </a:bodyPr>
          <a:lstStyle/>
          <a:p>
            <a:pPr algn="ctr"/>
            <a:r>
              <a:rPr lang="ru-RU" sz="1400" dirty="0">
                <a:solidFill>
                  <a:srgbClr val="C00000"/>
                </a:solidFill>
                <a:effectLst/>
                <a:latin typeface="Lato" panose="020F0502020204030203" pitchFamily="34" charset="0"/>
                <a:ea typeface="Calibri" panose="020F0502020204030204" pitchFamily="34" charset="0"/>
                <a:cs typeface="Times New Roman" panose="02020603050405020304" pitchFamily="18" charset="0"/>
              </a:rPr>
              <a:t>	</a:t>
            </a:r>
            <a:r>
              <a:rPr lang="ru-RU" sz="1400" b="1" dirty="0">
                <a:solidFill>
                  <a:srgbClr val="C00000"/>
                </a:solidFill>
                <a:effectLst/>
                <a:latin typeface="Lato" panose="020F0502020204030203" pitchFamily="34" charset="0"/>
                <a:ea typeface="Calibri" panose="020F0502020204030204" pitchFamily="34" charset="0"/>
                <a:cs typeface="Times New Roman" panose="02020603050405020304" pitchFamily="18" charset="0"/>
              </a:rPr>
              <a:t>Работодатель может принять окончательное решение об увольнении только при условии проведения консультаций и при недостижении общего согласия при их проведении </a:t>
            </a:r>
          </a:p>
          <a:p>
            <a:pPr algn="ctr"/>
            <a:r>
              <a:rPr lang="ru-RU" sz="1400" dirty="0">
                <a:effectLst/>
                <a:latin typeface="Lato" panose="020F0502020204030203" pitchFamily="34" charset="0"/>
                <a:ea typeface="Calibri" panose="020F0502020204030204" pitchFamily="34" charset="0"/>
                <a:cs typeface="Times New Roman" panose="02020603050405020304" pitchFamily="18" charset="0"/>
              </a:rPr>
              <a:t>(определение Конституционного Суда РФ от 24.12.2012 № 2304-О) </a:t>
            </a:r>
            <a:endParaRPr lang="ru-RU" sz="1400" dirty="0"/>
          </a:p>
        </p:txBody>
      </p:sp>
      <p:sp>
        <p:nvSpPr>
          <p:cNvPr id="5" name="TextBox 4">
            <a:extLst>
              <a:ext uri="{FF2B5EF4-FFF2-40B4-BE49-F238E27FC236}">
                <a16:creationId xmlns:a16="http://schemas.microsoft.com/office/drawing/2014/main" id="{1AE4BB3B-F0DA-2C01-356F-F61B8066B7AC}"/>
              </a:ext>
            </a:extLst>
          </p:cNvPr>
          <p:cNvSpPr txBox="1"/>
          <p:nvPr/>
        </p:nvSpPr>
        <p:spPr>
          <a:xfrm>
            <a:off x="1376565" y="2041556"/>
            <a:ext cx="8868171" cy="738664"/>
          </a:xfrm>
          <a:prstGeom prst="rect">
            <a:avLst/>
          </a:prstGeom>
          <a:noFill/>
        </p:spPr>
        <p:txBody>
          <a:bodyPr wrap="square" rtlCol="0">
            <a:spAutoFit/>
          </a:bodyPr>
          <a:lstStyle/>
          <a:p>
            <a:pPr marL="285750" indent="-285750" algn="just">
              <a:buFont typeface="Wingdings" panose="05000000000000000000" pitchFamily="2" charset="2"/>
              <a:buChar char="q"/>
            </a:pPr>
            <a:r>
              <a:rPr lang="ru-RU" sz="1400" b="1" dirty="0">
                <a:solidFill>
                  <a:srgbClr val="97C22D"/>
                </a:solidFill>
                <a:latin typeface="Lato" panose="020F0502020204030203" pitchFamily="34" charset="0"/>
                <a:ea typeface="Lato" panose="020F0502020204030203" pitchFamily="34" charset="0"/>
                <a:cs typeface="Lato" panose="020F0502020204030203" pitchFamily="34" charset="0"/>
              </a:rPr>
              <a:t>	</a:t>
            </a:r>
            <a:r>
              <a:rPr lang="ru-RU" sz="1400" dirty="0">
                <a:latin typeface="Lato" panose="020F0502020204030203" pitchFamily="34" charset="0"/>
                <a:ea typeface="Lato" panose="020F0502020204030203" pitchFamily="34" charset="0"/>
                <a:cs typeface="Lato" panose="020F0502020204030203" pitchFamily="34" charset="0"/>
              </a:rPr>
              <a:t>При недостижении общего согласия по результатам консультаций работодатель по истечении 10 рабочих дней со дня направления в профком проекта приказа имеет право принять окончательное решение, которое может быть обжаловано в соответствующую государственную инспекцию труда. </a:t>
            </a:r>
          </a:p>
        </p:txBody>
      </p:sp>
      <p:sp>
        <p:nvSpPr>
          <p:cNvPr id="7" name="TextBox 6">
            <a:extLst>
              <a:ext uri="{FF2B5EF4-FFF2-40B4-BE49-F238E27FC236}">
                <a16:creationId xmlns:a16="http://schemas.microsoft.com/office/drawing/2014/main" id="{B598C4AD-0ED9-3A8E-87AB-2CD2DBF52F5E}"/>
              </a:ext>
            </a:extLst>
          </p:cNvPr>
          <p:cNvSpPr txBox="1"/>
          <p:nvPr/>
        </p:nvSpPr>
        <p:spPr>
          <a:xfrm>
            <a:off x="1376565" y="2776056"/>
            <a:ext cx="8868171" cy="954107"/>
          </a:xfrm>
          <a:prstGeom prst="rect">
            <a:avLst/>
          </a:prstGeom>
          <a:noFill/>
        </p:spPr>
        <p:txBody>
          <a:bodyPr wrap="square">
            <a:spAutoFit/>
          </a:bodyPr>
          <a:lstStyle/>
          <a:p>
            <a:pPr marL="285750" indent="-285750" algn="just">
              <a:buFont typeface="Wingdings" panose="05000000000000000000" pitchFamily="2" charset="2"/>
              <a:buChar char="q"/>
            </a:pPr>
            <a:r>
              <a:rPr lang="ru-RU" sz="1400" dirty="0">
                <a:solidFill>
                  <a:srgbClr val="009C95"/>
                </a:solidFill>
                <a:effectLst/>
                <a:latin typeface="Lato" panose="020F0502020204030203" pitchFamily="34" charset="0"/>
                <a:ea typeface="Calibri" panose="020F0502020204030204" pitchFamily="34" charset="0"/>
                <a:cs typeface="Arial" panose="020B0604020202020204" pitchFamily="34" charset="0"/>
              </a:rPr>
              <a:t>	</a:t>
            </a:r>
            <a:r>
              <a:rPr lang="ru-RU" sz="1400" dirty="0">
                <a:effectLst/>
                <a:latin typeface="Lato" panose="020F0502020204030203" pitchFamily="34" charset="0"/>
                <a:ea typeface="Calibri" panose="020F0502020204030204" pitchFamily="34" charset="0"/>
                <a:cs typeface="Arial" panose="020B0604020202020204" pitchFamily="34" charset="0"/>
              </a:rPr>
              <a:t> Вопрос об увольнении рассматривается </a:t>
            </a:r>
            <a:r>
              <a:rPr lang="ru-RU" sz="1400" dirty="0">
                <a:latin typeface="Lato" panose="020F0502020204030203" pitchFamily="34" charset="0"/>
                <a:ea typeface="Calibri" panose="020F0502020204030204" pitchFamily="34" charset="0"/>
                <a:cs typeface="Arial" panose="020B0604020202020204" pitchFamily="34" charset="0"/>
              </a:rPr>
              <a:t>Гострудинспекцией в </a:t>
            </a:r>
            <a:r>
              <a:rPr lang="ru-RU" sz="1400" dirty="0">
                <a:effectLst/>
                <a:latin typeface="Lato" panose="020F0502020204030203" pitchFamily="34" charset="0"/>
                <a:ea typeface="Calibri" panose="020F0502020204030204" pitchFamily="34" charset="0"/>
                <a:cs typeface="Arial" panose="020B0604020202020204" pitchFamily="34" charset="0"/>
              </a:rPr>
              <a:t>течение 10 дней со дня получения жалобы (заявления) и в случае признания его незаконным, работодателю выдается обязательное для исполнения предписание о восстановлении работника на работе с оплатой вынужденного прогула.</a:t>
            </a:r>
            <a:endParaRPr lang="ru-RU" sz="1400" dirty="0"/>
          </a:p>
        </p:txBody>
      </p:sp>
      <p:sp>
        <p:nvSpPr>
          <p:cNvPr id="9" name="TextBox 8">
            <a:extLst>
              <a:ext uri="{FF2B5EF4-FFF2-40B4-BE49-F238E27FC236}">
                <a16:creationId xmlns:a16="http://schemas.microsoft.com/office/drawing/2014/main" id="{EB4821FC-2E93-C7B3-6105-865FC8DFD8DC}"/>
              </a:ext>
            </a:extLst>
          </p:cNvPr>
          <p:cNvSpPr txBox="1"/>
          <p:nvPr/>
        </p:nvSpPr>
        <p:spPr>
          <a:xfrm>
            <a:off x="1376565" y="3742847"/>
            <a:ext cx="8868171" cy="738664"/>
          </a:xfrm>
          <a:prstGeom prst="rect">
            <a:avLst/>
          </a:prstGeom>
          <a:noFill/>
        </p:spPr>
        <p:txBody>
          <a:bodyPr wrap="square">
            <a:spAutoFit/>
          </a:bodyPr>
          <a:lstStyle/>
          <a:p>
            <a:pPr marL="285750" indent="-285750" algn="just">
              <a:buFont typeface="Wingdings" panose="05000000000000000000" pitchFamily="2" charset="2"/>
              <a:buChar char="q"/>
            </a:pPr>
            <a:r>
              <a:rPr lang="ru-RU" sz="1400" dirty="0">
                <a:solidFill>
                  <a:schemeClr val="accent1"/>
                </a:solidFill>
                <a:effectLst/>
                <a:latin typeface="Lato" panose="020F0502020204030203" pitchFamily="34" charset="0"/>
                <a:ea typeface="Calibri" panose="020F0502020204030204" pitchFamily="34" charset="0"/>
                <a:cs typeface="Arial" panose="020B0604020202020204" pitchFamily="34" charset="0"/>
              </a:rPr>
              <a:t>	</a:t>
            </a:r>
            <a:r>
              <a:rPr lang="ru-RU" sz="1400" dirty="0">
                <a:effectLst/>
                <a:latin typeface="Lato" panose="020F0502020204030203" pitchFamily="34" charset="0"/>
                <a:ea typeface="Calibri" panose="020F0502020204030204" pitchFamily="34" charset="0"/>
                <a:cs typeface="Arial" panose="020B0604020202020204" pitchFamily="34" charset="0"/>
              </a:rPr>
              <a:t>В случае, если мотивированное мнение содержит согласие с нормами проекта локального нормативного акта, он, как правило, утверждается приказом руководителя медицинской организации, с указанием, с какого времени акт начинает действовать. </a:t>
            </a:r>
            <a:endParaRPr lang="ru-RU" sz="1400" dirty="0"/>
          </a:p>
        </p:txBody>
      </p:sp>
      <p:sp>
        <p:nvSpPr>
          <p:cNvPr id="11" name="TextBox 10">
            <a:extLst>
              <a:ext uri="{FF2B5EF4-FFF2-40B4-BE49-F238E27FC236}">
                <a16:creationId xmlns:a16="http://schemas.microsoft.com/office/drawing/2014/main" id="{9D9A8D89-5FB9-5813-1AE0-04F83A293B4A}"/>
              </a:ext>
            </a:extLst>
          </p:cNvPr>
          <p:cNvSpPr txBox="1"/>
          <p:nvPr/>
        </p:nvSpPr>
        <p:spPr>
          <a:xfrm>
            <a:off x="1376565" y="4525625"/>
            <a:ext cx="8698860" cy="523220"/>
          </a:xfrm>
          <a:prstGeom prst="rect">
            <a:avLst/>
          </a:prstGeom>
          <a:noFill/>
        </p:spPr>
        <p:txBody>
          <a:bodyPr wrap="square">
            <a:spAutoFit/>
          </a:bodyPr>
          <a:lstStyle/>
          <a:p>
            <a:pPr marL="285750" indent="-285750" algn="just">
              <a:buFont typeface="Wingdings" panose="05000000000000000000" pitchFamily="2" charset="2"/>
              <a:buChar char="q"/>
            </a:pPr>
            <a:r>
              <a:rPr lang="ru-RU" sz="1400" dirty="0">
                <a:solidFill>
                  <a:srgbClr val="00B0F0"/>
                </a:solidFill>
                <a:effectLst/>
                <a:latin typeface="Lato" panose="020F0502020204030203" pitchFamily="34" charset="0"/>
                <a:ea typeface="Calibri" panose="020F0502020204030204" pitchFamily="34" charset="0"/>
                <a:cs typeface="Arial" panose="020B0604020202020204" pitchFamily="34" charset="0"/>
              </a:rPr>
              <a:t>	</a:t>
            </a:r>
            <a:r>
              <a:rPr lang="ru-RU" sz="1400" dirty="0">
                <a:effectLst/>
                <a:latin typeface="Lato" panose="020F0502020204030203" pitchFamily="34" charset="0"/>
                <a:ea typeface="Calibri" panose="020F0502020204030204" pitchFamily="34" charset="0"/>
                <a:cs typeface="Arial" panose="020B0604020202020204" pitchFamily="34" charset="0"/>
              </a:rPr>
              <a:t>Работодатель имеет право расторгнуть трудовой договор не позднее одного месяца со дня получения мотивированного мнения выборного органа первичной профсоюзной организации.</a:t>
            </a:r>
            <a:endParaRPr lang="ru-RU" sz="1400" dirty="0"/>
          </a:p>
        </p:txBody>
      </p:sp>
      <p:sp>
        <p:nvSpPr>
          <p:cNvPr id="13" name="TextBox 12">
            <a:extLst>
              <a:ext uri="{FF2B5EF4-FFF2-40B4-BE49-F238E27FC236}">
                <a16:creationId xmlns:a16="http://schemas.microsoft.com/office/drawing/2014/main" id="{F6ECF7F2-3C98-E879-148F-4925C1654F64}"/>
              </a:ext>
            </a:extLst>
          </p:cNvPr>
          <p:cNvSpPr txBox="1"/>
          <p:nvPr/>
        </p:nvSpPr>
        <p:spPr>
          <a:xfrm>
            <a:off x="807827" y="4982126"/>
            <a:ext cx="9150626" cy="954107"/>
          </a:xfrm>
          <a:prstGeom prst="rect">
            <a:avLst/>
          </a:prstGeom>
          <a:noFill/>
        </p:spPr>
        <p:txBody>
          <a:bodyPr wrap="square">
            <a:spAutoFit/>
          </a:bodyPr>
          <a:lstStyle/>
          <a:p>
            <a:pPr algn="ctr"/>
            <a:r>
              <a:rPr lang="ru-RU" sz="1400" b="1" dirty="0">
                <a:solidFill>
                  <a:srgbClr val="CA2324"/>
                </a:solidFill>
                <a:effectLst/>
                <a:latin typeface="Lato" panose="020F0502020204030203" pitchFamily="34" charset="0"/>
                <a:ea typeface="Calibri" panose="020F0502020204030204" pitchFamily="34" charset="0"/>
                <a:cs typeface="Times New Roman" panose="02020603050405020304" pitchFamily="18" charset="0"/>
              </a:rPr>
              <a:t>Соблюдение   процедуры обжалования в соответствующей гострудинспекции не лишает работника и (или) профсоюзный комитет права: </a:t>
            </a:r>
          </a:p>
          <a:p>
            <a:pPr marL="285750" indent="-285750" algn="ctr">
              <a:buFont typeface="Wingdings" panose="05000000000000000000" pitchFamily="2" charset="2"/>
              <a:buChar char="Ø"/>
            </a:pPr>
            <a:r>
              <a:rPr lang="ru-RU" sz="1400" b="1" dirty="0">
                <a:solidFill>
                  <a:srgbClr val="CA2324"/>
                </a:solidFill>
                <a:latin typeface="Lato" panose="020F0502020204030203" pitchFamily="34" charset="0"/>
                <a:ea typeface="Calibri" panose="020F0502020204030204" pitchFamily="34" charset="0"/>
                <a:cs typeface="Times New Roman" panose="02020603050405020304" pitchFamily="18" charset="0"/>
              </a:rPr>
              <a:t>обжалования увольнения непосредственно в судебных инстанциях,</a:t>
            </a:r>
            <a:endParaRPr lang="ru-RU" sz="1400" b="1" dirty="0">
              <a:solidFill>
                <a:srgbClr val="CA2324"/>
              </a:solidFill>
              <a:effectLst/>
              <a:latin typeface="Lato" panose="020F0502020204030203" pitchFamily="34" charset="0"/>
              <a:ea typeface="Calibri" panose="020F0502020204030204" pitchFamily="34" charset="0"/>
              <a:cs typeface="Times New Roman" panose="02020603050405020304" pitchFamily="18" charset="0"/>
            </a:endParaRPr>
          </a:p>
          <a:p>
            <a:pPr marL="285750" indent="-285750" algn="ctr">
              <a:buFont typeface="Wingdings" panose="05000000000000000000" pitchFamily="2" charset="2"/>
              <a:buChar char="Ø"/>
            </a:pPr>
            <a:r>
              <a:rPr lang="ru-RU" sz="1400" b="1" dirty="0">
                <a:solidFill>
                  <a:srgbClr val="CA2324"/>
                </a:solidFill>
                <a:latin typeface="Lato" panose="020F0502020204030203" pitchFamily="34" charset="0"/>
                <a:ea typeface="Calibri" panose="020F0502020204030204" pitchFamily="34" charset="0"/>
                <a:cs typeface="Times New Roman" panose="02020603050405020304" pitchFamily="18" charset="0"/>
              </a:rPr>
              <a:t>а работодателя  о</a:t>
            </a:r>
            <a:r>
              <a:rPr lang="ru-RU" sz="1400" b="1" dirty="0">
                <a:solidFill>
                  <a:srgbClr val="CA2324"/>
                </a:solidFill>
                <a:effectLst/>
                <a:latin typeface="Lato" panose="020F0502020204030203" pitchFamily="34" charset="0"/>
                <a:ea typeface="Calibri" panose="020F0502020204030204" pitchFamily="34" charset="0"/>
                <a:cs typeface="Times New Roman" panose="02020603050405020304" pitchFamily="18" charset="0"/>
              </a:rPr>
              <a:t>бжаловани</a:t>
            </a:r>
            <a:r>
              <a:rPr lang="ru-RU" sz="1400" b="1" dirty="0">
                <a:solidFill>
                  <a:srgbClr val="CA2324"/>
                </a:solidFill>
                <a:latin typeface="Lato" panose="020F0502020204030203" pitchFamily="34" charset="0"/>
                <a:ea typeface="Calibri" panose="020F0502020204030204" pitchFamily="34" charset="0"/>
                <a:cs typeface="Times New Roman" panose="02020603050405020304" pitchFamily="18" charset="0"/>
              </a:rPr>
              <a:t>я </a:t>
            </a:r>
            <a:r>
              <a:rPr lang="ru-RU" sz="1400" b="1" dirty="0">
                <a:solidFill>
                  <a:srgbClr val="CA2324"/>
                </a:solidFill>
                <a:effectLst/>
                <a:latin typeface="Lato" panose="020F0502020204030203" pitchFamily="34" charset="0"/>
                <a:ea typeface="Calibri" panose="020F0502020204030204" pitchFamily="34" charset="0"/>
                <a:cs typeface="Times New Roman" panose="02020603050405020304" pitchFamily="18" charset="0"/>
              </a:rPr>
              <a:t>предписания государственной инспекции труда в судебных инстанциях  </a:t>
            </a:r>
            <a:endParaRPr lang="ru-RU" sz="1400" dirty="0">
              <a:solidFill>
                <a:srgbClr val="CA2324"/>
              </a:solidFill>
            </a:endParaRPr>
          </a:p>
        </p:txBody>
      </p:sp>
      <p:pic>
        <p:nvPicPr>
          <p:cNvPr id="14" name="Рисунок 13">
            <a:extLst>
              <a:ext uri="{FF2B5EF4-FFF2-40B4-BE49-F238E27FC236}">
                <a16:creationId xmlns:a16="http://schemas.microsoft.com/office/drawing/2014/main" id="{E4129B9C-576E-DED6-EFFE-05AF551270DC}"/>
              </a:ext>
            </a:extLst>
          </p:cNvPr>
          <p:cNvPicPr>
            <a:picLocks noChangeAspect="1"/>
          </p:cNvPicPr>
          <p:nvPr/>
        </p:nvPicPr>
        <p:blipFill>
          <a:blip r:embed="rId2"/>
          <a:stretch>
            <a:fillRect/>
          </a:stretch>
        </p:blipFill>
        <p:spPr>
          <a:xfrm>
            <a:off x="9994355" y="4984461"/>
            <a:ext cx="331196" cy="835959"/>
          </a:xfrm>
          <a:prstGeom prst="rect">
            <a:avLst/>
          </a:prstGeom>
        </p:spPr>
      </p:pic>
      <p:pic>
        <p:nvPicPr>
          <p:cNvPr id="15" name="Рисунок 14">
            <a:extLst>
              <a:ext uri="{FF2B5EF4-FFF2-40B4-BE49-F238E27FC236}">
                <a16:creationId xmlns:a16="http://schemas.microsoft.com/office/drawing/2014/main" id="{80775EAB-F94A-B1CD-35D2-EE159C678C76}"/>
              </a:ext>
            </a:extLst>
          </p:cNvPr>
          <p:cNvPicPr>
            <a:picLocks noChangeAspect="1"/>
          </p:cNvPicPr>
          <p:nvPr/>
        </p:nvPicPr>
        <p:blipFill>
          <a:blip r:embed="rId3"/>
          <a:stretch>
            <a:fillRect/>
          </a:stretch>
        </p:blipFill>
        <p:spPr>
          <a:xfrm>
            <a:off x="301015" y="3991360"/>
            <a:ext cx="1013624" cy="922360"/>
          </a:xfrm>
          <a:prstGeom prst="rect">
            <a:avLst/>
          </a:prstGeom>
        </p:spPr>
      </p:pic>
      <p:pic>
        <p:nvPicPr>
          <p:cNvPr id="16" name="Рисунок 15">
            <a:extLst>
              <a:ext uri="{FF2B5EF4-FFF2-40B4-BE49-F238E27FC236}">
                <a16:creationId xmlns:a16="http://schemas.microsoft.com/office/drawing/2014/main" id="{D87935E6-4545-41DD-AFC2-943F42EFABED}"/>
              </a:ext>
            </a:extLst>
          </p:cNvPr>
          <p:cNvPicPr>
            <a:picLocks noChangeAspect="1"/>
          </p:cNvPicPr>
          <p:nvPr/>
        </p:nvPicPr>
        <p:blipFill>
          <a:blip r:embed="rId4"/>
          <a:stretch>
            <a:fillRect/>
          </a:stretch>
        </p:blipFill>
        <p:spPr>
          <a:xfrm>
            <a:off x="301016" y="2994989"/>
            <a:ext cx="927103" cy="843628"/>
          </a:xfrm>
          <a:prstGeom prst="rect">
            <a:avLst/>
          </a:prstGeom>
        </p:spPr>
      </p:pic>
      <p:pic>
        <p:nvPicPr>
          <p:cNvPr id="17" name="Рисунок 16">
            <a:extLst>
              <a:ext uri="{FF2B5EF4-FFF2-40B4-BE49-F238E27FC236}">
                <a16:creationId xmlns:a16="http://schemas.microsoft.com/office/drawing/2014/main" id="{587E5951-CC31-8090-5055-6D1B30DD6E5C}"/>
              </a:ext>
            </a:extLst>
          </p:cNvPr>
          <p:cNvPicPr>
            <a:picLocks noChangeAspect="1"/>
          </p:cNvPicPr>
          <p:nvPr/>
        </p:nvPicPr>
        <p:blipFill>
          <a:blip r:embed="rId5"/>
          <a:stretch>
            <a:fillRect/>
          </a:stretch>
        </p:blipFill>
        <p:spPr>
          <a:xfrm>
            <a:off x="322842" y="2061742"/>
            <a:ext cx="927103" cy="843628"/>
          </a:xfrm>
          <a:prstGeom prst="rect">
            <a:avLst/>
          </a:prstGeom>
        </p:spPr>
      </p:pic>
    </p:spTree>
    <p:extLst>
      <p:ext uri="{BB962C8B-B14F-4D97-AF65-F5344CB8AC3E}">
        <p14:creationId xmlns:p14="http://schemas.microsoft.com/office/powerpoint/2010/main" val="1340800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4146" y="800297"/>
            <a:ext cx="9821294" cy="658835"/>
          </a:xfrm>
          <a:prstGeom prst="rect">
            <a:avLst/>
          </a:prstGeom>
        </p:spPr>
        <p:txBody>
          <a:bodyPr wrap="square">
            <a:spAutoFit/>
          </a:bodyPr>
          <a:lstStyle/>
          <a:p>
            <a:pPr algn="ctr"/>
            <a:r>
              <a:rPr lang="ru-RU" sz="1227" b="1" dirty="0">
                <a:solidFill>
                  <a:srgbClr val="0070C0"/>
                </a:solidFill>
                <a:latin typeface="Lato" panose="020F0502020204030203" pitchFamily="34" charset="0"/>
                <a:ea typeface="Lato" panose="020F0502020204030203" pitchFamily="34" charset="0"/>
                <a:cs typeface="Lato" panose="020F0502020204030203" pitchFamily="34" charset="0"/>
              </a:rPr>
              <a:t>Схема порядка учета мотивированного мнения выборного профессионального органа</a:t>
            </a:r>
          </a:p>
          <a:p>
            <a:pPr algn="ctr"/>
            <a:r>
              <a:rPr lang="ru-RU" sz="1227" b="1" dirty="0">
                <a:solidFill>
                  <a:srgbClr val="0070C0"/>
                </a:solidFill>
                <a:latin typeface="Lato" panose="020F0502020204030203" pitchFamily="34" charset="0"/>
                <a:ea typeface="Lato" panose="020F0502020204030203" pitchFamily="34" charset="0"/>
                <a:cs typeface="Lato" panose="020F0502020204030203" pitchFamily="34" charset="0"/>
              </a:rPr>
              <a:t>при принятии локального нормативного акта, связанного с расторжением трудового договора, </a:t>
            </a:r>
          </a:p>
          <a:p>
            <a:pPr algn="ctr"/>
            <a:r>
              <a:rPr lang="ru-RU" sz="1227" b="1" dirty="0">
                <a:solidFill>
                  <a:srgbClr val="0070C0"/>
                </a:solidFill>
                <a:latin typeface="Lato" panose="020F0502020204030203" pitchFamily="34" charset="0"/>
                <a:ea typeface="Lato" panose="020F0502020204030203" pitchFamily="34" charset="0"/>
                <a:cs typeface="Lato" panose="020F0502020204030203" pitchFamily="34" charset="0"/>
              </a:rPr>
              <a:t>в соответствии со статьей 373 Трудового кодекса РФ</a:t>
            </a:r>
          </a:p>
        </p:txBody>
      </p:sp>
      <p:sp>
        <p:nvSpPr>
          <p:cNvPr id="5" name="Прямоугольник 4"/>
          <p:cNvSpPr/>
          <p:nvPr/>
        </p:nvSpPr>
        <p:spPr>
          <a:xfrm>
            <a:off x="84146" y="2072625"/>
            <a:ext cx="10233709"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Выборный профсоюзный орган рассматривает проект локального нормативного акта не позднее 7 рабочих дней</a:t>
            </a:r>
          </a:p>
        </p:txBody>
      </p:sp>
      <p:sp>
        <p:nvSpPr>
          <p:cNvPr id="4" name="Прямоугольник 3">
            <a:extLst>
              <a:ext uri="{FF2B5EF4-FFF2-40B4-BE49-F238E27FC236}">
                <a16:creationId xmlns:a16="http://schemas.microsoft.com/office/drawing/2014/main" id="{43FA2655-3196-C0BE-460B-56DBC8FAD728}"/>
              </a:ext>
            </a:extLst>
          </p:cNvPr>
          <p:cNvSpPr/>
          <p:nvPr/>
        </p:nvSpPr>
        <p:spPr>
          <a:xfrm>
            <a:off x="84146" y="1524236"/>
            <a:ext cx="10233709" cy="416140"/>
          </a:xfrm>
          <a:prstGeom prst="rect">
            <a:avLst/>
          </a:prstGeom>
          <a:solidFill>
            <a:schemeClr val="bg1">
              <a:lumMod val="85000"/>
            </a:schemeClr>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направляет проект приказа, а также копии документов, являющихся основанием для принятия указанного решения, в выборный орган соответствующей первичной профсоюзной организации</a:t>
            </a:r>
          </a:p>
        </p:txBody>
      </p:sp>
      <p:sp>
        <p:nvSpPr>
          <p:cNvPr id="7" name="Прямоугольник 6">
            <a:extLst>
              <a:ext uri="{FF2B5EF4-FFF2-40B4-BE49-F238E27FC236}">
                <a16:creationId xmlns:a16="http://schemas.microsoft.com/office/drawing/2014/main" id="{CE574D7D-E125-1647-2CC5-C9FF57CA2313}"/>
              </a:ext>
            </a:extLst>
          </p:cNvPr>
          <p:cNvSpPr/>
          <p:nvPr/>
        </p:nvSpPr>
        <p:spPr>
          <a:xfrm>
            <a:off x="84146" y="2448979"/>
            <a:ext cx="10233709" cy="254237"/>
          </a:xfrm>
          <a:prstGeom prst="rect">
            <a:avLst/>
          </a:prstGeom>
          <a:solidFill>
            <a:schemeClr val="bg1">
              <a:lumMod val="85000"/>
            </a:schemeClr>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Выборный профсоюзный орган направляет работодателю мотивированное мнение, оформленное в письменной форме</a:t>
            </a:r>
          </a:p>
        </p:txBody>
      </p:sp>
      <p:sp>
        <p:nvSpPr>
          <p:cNvPr id="10" name="Прямоугольник 9">
            <a:extLst>
              <a:ext uri="{FF2B5EF4-FFF2-40B4-BE49-F238E27FC236}">
                <a16:creationId xmlns:a16="http://schemas.microsoft.com/office/drawing/2014/main" id="{00F54C77-0F13-691F-3311-7C978A5F1F34}"/>
              </a:ext>
            </a:extLst>
          </p:cNvPr>
          <p:cNvSpPr/>
          <p:nvPr/>
        </p:nvSpPr>
        <p:spPr>
          <a:xfrm>
            <a:off x="84146" y="2839965"/>
            <a:ext cx="2749157" cy="41614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Выборный профсоюзный орган соглашается с проектом</a:t>
            </a:r>
          </a:p>
        </p:txBody>
      </p:sp>
      <p:sp>
        <p:nvSpPr>
          <p:cNvPr id="11" name="Прямоугольник 10">
            <a:extLst>
              <a:ext uri="{FF2B5EF4-FFF2-40B4-BE49-F238E27FC236}">
                <a16:creationId xmlns:a16="http://schemas.microsoft.com/office/drawing/2014/main" id="{FE94980A-D8B6-2475-1E6E-A4E2138066DC}"/>
              </a:ext>
            </a:extLst>
          </p:cNvPr>
          <p:cNvSpPr/>
          <p:nvPr/>
        </p:nvSpPr>
        <p:spPr>
          <a:xfrm>
            <a:off x="3463497" y="2842378"/>
            <a:ext cx="6854358"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Выборный профсоюзный орган не соглашается с проектом локального нормативного акта</a:t>
            </a:r>
          </a:p>
        </p:txBody>
      </p:sp>
      <p:sp>
        <p:nvSpPr>
          <p:cNvPr id="12" name="Прямоугольник 11">
            <a:extLst>
              <a:ext uri="{FF2B5EF4-FFF2-40B4-BE49-F238E27FC236}">
                <a16:creationId xmlns:a16="http://schemas.microsoft.com/office/drawing/2014/main" id="{745C37A8-E3CF-7000-40D1-48B10A5438C7}"/>
              </a:ext>
            </a:extLst>
          </p:cNvPr>
          <p:cNvSpPr/>
          <p:nvPr/>
        </p:nvSpPr>
        <p:spPr>
          <a:xfrm>
            <a:off x="84146" y="3344627"/>
            <a:ext cx="2749157" cy="416140"/>
          </a:xfrm>
          <a:prstGeom prst="rect">
            <a:avLst/>
          </a:prstGeom>
          <a:solidFill>
            <a:srgbClr val="D9D9D9"/>
          </a:solidFill>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принимает локальный нормативный акт</a:t>
            </a:r>
          </a:p>
        </p:txBody>
      </p:sp>
      <p:sp>
        <p:nvSpPr>
          <p:cNvPr id="13" name="Прямоугольник 12">
            <a:extLst>
              <a:ext uri="{FF2B5EF4-FFF2-40B4-BE49-F238E27FC236}">
                <a16:creationId xmlns:a16="http://schemas.microsoft.com/office/drawing/2014/main" id="{17F4E4D8-02C1-FF10-E741-2FE58116B07F}"/>
              </a:ext>
            </a:extLst>
          </p:cNvPr>
          <p:cNvSpPr/>
          <p:nvPr/>
        </p:nvSpPr>
        <p:spPr>
          <a:xfrm>
            <a:off x="3463497" y="3192786"/>
            <a:ext cx="6854358"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соглашается с мнением выборного профсоюзного органа </a:t>
            </a:r>
          </a:p>
        </p:txBody>
      </p:sp>
      <p:sp>
        <p:nvSpPr>
          <p:cNvPr id="14" name="Прямоугольник 13">
            <a:extLst>
              <a:ext uri="{FF2B5EF4-FFF2-40B4-BE49-F238E27FC236}">
                <a16:creationId xmlns:a16="http://schemas.microsoft.com/office/drawing/2014/main" id="{40E1C041-2F36-4A9B-C525-4EA94C5CC0B5}"/>
              </a:ext>
            </a:extLst>
          </p:cNvPr>
          <p:cNvSpPr/>
          <p:nvPr/>
        </p:nvSpPr>
        <p:spPr>
          <a:xfrm>
            <a:off x="87013" y="3853689"/>
            <a:ext cx="2749157" cy="1063753"/>
          </a:xfrm>
          <a:prstGeom prst="rect">
            <a:avLst/>
          </a:prstGeom>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имеет право расторгнуть трудовой договор не позднее одного месяца со дня получения мотивированного мнения выборного органа первичной профсоюзной организации</a:t>
            </a:r>
          </a:p>
        </p:txBody>
      </p:sp>
      <p:sp>
        <p:nvSpPr>
          <p:cNvPr id="15" name="Прямоугольник 14">
            <a:extLst>
              <a:ext uri="{FF2B5EF4-FFF2-40B4-BE49-F238E27FC236}">
                <a16:creationId xmlns:a16="http://schemas.microsoft.com/office/drawing/2014/main" id="{9704ADCB-312E-A85A-B06E-774B3F664D40}"/>
              </a:ext>
            </a:extLst>
          </p:cNvPr>
          <p:cNvSpPr/>
          <p:nvPr/>
        </p:nvSpPr>
        <p:spPr>
          <a:xfrm>
            <a:off x="3463497" y="3552825"/>
            <a:ext cx="6854358" cy="41614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 случае несогласия профсоюзный комитет проводит дополнительные консультации в течение трех рабочих дней после вынесения отрицательного мотивированного мнения </a:t>
            </a:r>
          </a:p>
        </p:txBody>
      </p:sp>
      <p:sp>
        <p:nvSpPr>
          <p:cNvPr id="16" name="Прямоугольник 15">
            <a:extLst>
              <a:ext uri="{FF2B5EF4-FFF2-40B4-BE49-F238E27FC236}">
                <a16:creationId xmlns:a16="http://schemas.microsoft.com/office/drawing/2014/main" id="{F449F319-5949-96A7-1635-D3AD4ED1DB72}"/>
              </a:ext>
            </a:extLst>
          </p:cNvPr>
          <p:cNvSpPr/>
          <p:nvPr/>
        </p:nvSpPr>
        <p:spPr>
          <a:xfrm>
            <a:off x="3463497" y="4050167"/>
            <a:ext cx="6854358" cy="254237"/>
          </a:xfrm>
          <a:prstGeom prst="rect">
            <a:avLst/>
          </a:prstGeom>
          <a:solidFill>
            <a:srgbClr val="D9D9D9"/>
          </a:solidFill>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При недостижении согласия оформляется протокол разногласий </a:t>
            </a:r>
          </a:p>
        </p:txBody>
      </p:sp>
      <p:sp>
        <p:nvSpPr>
          <p:cNvPr id="17" name="Прямоугольник 16">
            <a:extLst>
              <a:ext uri="{FF2B5EF4-FFF2-40B4-BE49-F238E27FC236}">
                <a16:creationId xmlns:a16="http://schemas.microsoft.com/office/drawing/2014/main" id="{98E785A8-A8D8-7455-D670-31F5C5F54C3A}"/>
              </a:ext>
            </a:extLst>
          </p:cNvPr>
          <p:cNvSpPr/>
          <p:nvPr/>
        </p:nvSpPr>
        <p:spPr>
          <a:xfrm>
            <a:off x="3463497" y="4408380"/>
            <a:ext cx="6854358"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Выборный профсоюзный орган может обжаловать принятие локального нормативного акта через: </a:t>
            </a:r>
          </a:p>
        </p:txBody>
      </p:sp>
      <p:sp>
        <p:nvSpPr>
          <p:cNvPr id="18" name="Прямоугольник 17">
            <a:extLst>
              <a:ext uri="{FF2B5EF4-FFF2-40B4-BE49-F238E27FC236}">
                <a16:creationId xmlns:a16="http://schemas.microsoft.com/office/drawing/2014/main" id="{ECA6C832-2A75-7F93-E32C-47F35D0E20F3}"/>
              </a:ext>
            </a:extLst>
          </p:cNvPr>
          <p:cNvSpPr/>
          <p:nvPr/>
        </p:nvSpPr>
        <p:spPr>
          <a:xfrm>
            <a:off x="3463497" y="4742697"/>
            <a:ext cx="3135034" cy="416140"/>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соответствующую государственную инспекцию труда </a:t>
            </a:r>
          </a:p>
        </p:txBody>
      </p:sp>
      <p:sp>
        <p:nvSpPr>
          <p:cNvPr id="19" name="Прямоугольник 18">
            <a:extLst>
              <a:ext uri="{FF2B5EF4-FFF2-40B4-BE49-F238E27FC236}">
                <a16:creationId xmlns:a16="http://schemas.microsoft.com/office/drawing/2014/main" id="{A2CAF0FF-C42C-924C-4C6C-78FBB3833E45}"/>
              </a:ext>
            </a:extLst>
          </p:cNvPr>
          <p:cNvSpPr/>
          <p:nvPr/>
        </p:nvSpPr>
        <p:spPr>
          <a:xfrm>
            <a:off x="7182821" y="4744317"/>
            <a:ext cx="3135034"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судебные инстанции</a:t>
            </a:r>
          </a:p>
        </p:txBody>
      </p:sp>
      <p:sp>
        <p:nvSpPr>
          <p:cNvPr id="20" name="Прямоугольник 19">
            <a:extLst>
              <a:ext uri="{FF2B5EF4-FFF2-40B4-BE49-F238E27FC236}">
                <a16:creationId xmlns:a16="http://schemas.microsoft.com/office/drawing/2014/main" id="{2620CF64-F25E-3396-05C5-83DCE9167DA8}"/>
              </a:ext>
            </a:extLst>
          </p:cNvPr>
          <p:cNvSpPr/>
          <p:nvPr/>
        </p:nvSpPr>
        <p:spPr>
          <a:xfrm>
            <a:off x="84146" y="5238898"/>
            <a:ext cx="5908197" cy="578043"/>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Проверка проводится в течение 10 дней со дня получения жалобы. В случае признания его незаконным выдает работодателю обязательное для исполнения предписание о восстановлении работника на работе с оплатой вынужденного прогула </a:t>
            </a:r>
          </a:p>
        </p:txBody>
      </p:sp>
      <p:sp>
        <p:nvSpPr>
          <p:cNvPr id="21" name="Прямоугольник 20">
            <a:extLst>
              <a:ext uri="{FF2B5EF4-FFF2-40B4-BE49-F238E27FC236}">
                <a16:creationId xmlns:a16="http://schemas.microsoft.com/office/drawing/2014/main" id="{309FCB4D-7993-955D-CF8A-79E0C752AF8A}"/>
              </a:ext>
            </a:extLst>
          </p:cNvPr>
          <p:cNvSpPr/>
          <p:nvPr/>
        </p:nvSpPr>
        <p:spPr>
          <a:xfrm>
            <a:off x="6173346" y="5211565"/>
            <a:ext cx="4144509" cy="739946"/>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При недостижении общего согласия по результатам консультаций работодатель по истечении 10 рабочих дней  вправе принять окончательное решение и обжаловать представление в судебном порядке</a:t>
            </a:r>
          </a:p>
        </p:txBody>
      </p:sp>
      <p:cxnSp>
        <p:nvCxnSpPr>
          <p:cNvPr id="23" name="Прямая со стрелкой 22">
            <a:extLst>
              <a:ext uri="{FF2B5EF4-FFF2-40B4-BE49-F238E27FC236}">
                <a16:creationId xmlns:a16="http://schemas.microsoft.com/office/drawing/2014/main" id="{D40489A9-E387-71D8-D7E9-9E28441DB7E3}"/>
              </a:ext>
            </a:extLst>
          </p:cNvPr>
          <p:cNvCxnSpPr/>
          <p:nvPr/>
        </p:nvCxnSpPr>
        <p:spPr>
          <a:xfrm>
            <a:off x="5345906" y="1928941"/>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07C16226-9D1A-DD62-DAF2-591A03B2826D}"/>
              </a:ext>
            </a:extLst>
          </p:cNvPr>
          <p:cNvCxnSpPr/>
          <p:nvPr/>
        </p:nvCxnSpPr>
        <p:spPr>
          <a:xfrm>
            <a:off x="5345906" y="2315447"/>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9AD691D2-8EF6-2D22-3300-8DB142945627}"/>
              </a:ext>
            </a:extLst>
          </p:cNvPr>
          <p:cNvCxnSpPr/>
          <p:nvPr/>
        </p:nvCxnSpPr>
        <p:spPr>
          <a:xfrm>
            <a:off x="1376784" y="2691802"/>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911C99D0-D59F-4170-D538-442A0FFB9412}"/>
              </a:ext>
            </a:extLst>
          </p:cNvPr>
          <p:cNvCxnSpPr/>
          <p:nvPr/>
        </p:nvCxnSpPr>
        <p:spPr>
          <a:xfrm>
            <a:off x="1376784" y="324467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8F6D1984-C7D7-9E79-7370-33F1CF838408}"/>
              </a:ext>
            </a:extLst>
          </p:cNvPr>
          <p:cNvCxnSpPr/>
          <p:nvPr/>
        </p:nvCxnSpPr>
        <p:spPr>
          <a:xfrm>
            <a:off x="1376784" y="3749332"/>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B992D3E3-FAE4-59D5-5A8C-F16C8BB0A3F8}"/>
              </a:ext>
            </a:extLst>
          </p:cNvPr>
          <p:cNvCxnSpPr/>
          <p:nvPr/>
        </p:nvCxnSpPr>
        <p:spPr>
          <a:xfrm>
            <a:off x="6598531" y="2691800"/>
            <a:ext cx="0" cy="157792"/>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29FF5862-DF60-F7E8-348F-80DD72AA4CBA}"/>
              </a:ext>
            </a:extLst>
          </p:cNvPr>
          <p:cNvCxnSpPr/>
          <p:nvPr/>
        </p:nvCxnSpPr>
        <p:spPr>
          <a:xfrm>
            <a:off x="6598531" y="3094094"/>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CE811ED1-E2FB-FFB8-FA93-6D9F46C9D904}"/>
              </a:ext>
            </a:extLst>
          </p:cNvPr>
          <p:cNvCxnSpPr/>
          <p:nvPr/>
        </p:nvCxnSpPr>
        <p:spPr>
          <a:xfrm>
            <a:off x="6598531" y="3435608"/>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78BFCDFE-1CC0-D226-7CBA-4E049D48B746}"/>
              </a:ext>
            </a:extLst>
          </p:cNvPr>
          <p:cNvCxnSpPr/>
          <p:nvPr/>
        </p:nvCxnSpPr>
        <p:spPr>
          <a:xfrm>
            <a:off x="6598531" y="395753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A4DE894E-3380-3694-769D-700BB9008E12}"/>
              </a:ext>
            </a:extLst>
          </p:cNvPr>
          <p:cNvCxnSpPr/>
          <p:nvPr/>
        </p:nvCxnSpPr>
        <p:spPr>
          <a:xfrm>
            <a:off x="6598531" y="429299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45C9C3CA-854A-3375-9C8A-14AC8C41D705}"/>
              </a:ext>
            </a:extLst>
          </p:cNvPr>
          <p:cNvCxnSpPr/>
          <p:nvPr/>
        </p:nvCxnSpPr>
        <p:spPr>
          <a:xfrm>
            <a:off x="4991057" y="4651203"/>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95948A10-0296-5FFE-77C5-70B495F219D5}"/>
              </a:ext>
            </a:extLst>
          </p:cNvPr>
          <p:cNvCxnSpPr/>
          <p:nvPr/>
        </p:nvCxnSpPr>
        <p:spPr>
          <a:xfrm>
            <a:off x="8813653" y="4651203"/>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23C8DC20-7F8C-E08B-CF96-7077BB0100C3}"/>
              </a:ext>
            </a:extLst>
          </p:cNvPr>
          <p:cNvCxnSpPr/>
          <p:nvPr/>
        </p:nvCxnSpPr>
        <p:spPr>
          <a:xfrm>
            <a:off x="3728350" y="5148448"/>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859315D9-FBB4-4549-8DF0-9E3B0489A064}"/>
              </a:ext>
            </a:extLst>
          </p:cNvPr>
          <p:cNvCxnSpPr>
            <a:cxnSpLocks/>
          </p:cNvCxnSpPr>
          <p:nvPr/>
        </p:nvCxnSpPr>
        <p:spPr>
          <a:xfrm>
            <a:off x="5992343" y="5527440"/>
            <a:ext cx="193930" cy="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7F53A-AADE-832C-8415-3732A736168F}"/>
              </a:ext>
            </a:extLst>
          </p:cNvPr>
          <p:cNvSpPr txBox="1"/>
          <p:nvPr/>
        </p:nvSpPr>
        <p:spPr>
          <a:xfrm>
            <a:off x="664663" y="957971"/>
            <a:ext cx="9249197" cy="338554"/>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предварительного согласия соответствующего вышестоящего профоргана</a:t>
            </a:r>
          </a:p>
        </p:txBody>
      </p:sp>
      <p:sp>
        <p:nvSpPr>
          <p:cNvPr id="3" name="TextBox 2">
            <a:extLst>
              <a:ext uri="{FF2B5EF4-FFF2-40B4-BE49-F238E27FC236}">
                <a16:creationId xmlns:a16="http://schemas.microsoft.com/office/drawing/2014/main" id="{8D482DA1-EF4A-9349-4048-33984261B629}"/>
              </a:ext>
            </a:extLst>
          </p:cNvPr>
          <p:cNvSpPr txBox="1"/>
          <p:nvPr/>
        </p:nvSpPr>
        <p:spPr>
          <a:xfrm>
            <a:off x="525983" y="1895788"/>
            <a:ext cx="7865459" cy="307777"/>
          </a:xfrm>
          <a:prstGeom prst="rect">
            <a:avLst/>
          </a:prstGeom>
          <a:noFill/>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	</a:t>
            </a:r>
          </a:p>
        </p:txBody>
      </p:sp>
      <p:sp>
        <p:nvSpPr>
          <p:cNvPr id="5" name="Прямоугольник: скругленные углы 4">
            <a:extLst>
              <a:ext uri="{FF2B5EF4-FFF2-40B4-BE49-F238E27FC236}">
                <a16:creationId xmlns:a16="http://schemas.microsoft.com/office/drawing/2014/main" id="{F5E08C90-C53B-3290-D827-44785FA39BC5}"/>
              </a:ext>
            </a:extLst>
          </p:cNvPr>
          <p:cNvSpPr/>
          <p:nvPr/>
        </p:nvSpPr>
        <p:spPr>
          <a:xfrm>
            <a:off x="1291797" y="4687273"/>
            <a:ext cx="8108218" cy="1169551"/>
          </a:xfrm>
          <a:prstGeom prst="roundRect">
            <a:avLst/>
          </a:prstGeom>
          <a:gradFill flip="none" rotWithShape="1">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Обращение работодателя оформляется в свободной форме, но должно быть зарегистрировано с указанием исходящего номера и даты.</a:t>
            </a:r>
          </a:p>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Региональная организация, получившая обращение работодателя также должна зарегистрировать его в журнале входящей корреспонденции.</a:t>
            </a:r>
          </a:p>
        </p:txBody>
      </p:sp>
      <p:sp>
        <p:nvSpPr>
          <p:cNvPr id="6" name="Прямоугольник 5">
            <a:extLst>
              <a:ext uri="{FF2B5EF4-FFF2-40B4-BE49-F238E27FC236}">
                <a16:creationId xmlns:a16="http://schemas.microsoft.com/office/drawing/2014/main" id="{886E4832-B688-10A4-3548-D31A773A4423}"/>
              </a:ext>
            </a:extLst>
          </p:cNvPr>
          <p:cNvSpPr/>
          <p:nvPr/>
        </p:nvSpPr>
        <p:spPr>
          <a:xfrm>
            <a:off x="356050" y="1464900"/>
            <a:ext cx="7104806" cy="1169551"/>
          </a:xfrm>
          <a:prstGeom prst="rect">
            <a:avLst/>
          </a:prstGeom>
          <a:solidFill>
            <a:srgbClr val="00A1E4">
              <a:alpha val="21000"/>
            </a:srgbClr>
          </a:solidFill>
          <a:ln w="19050">
            <a:solidFill>
              <a:schemeClr val="tx1">
                <a:lumMod val="50000"/>
                <a:lumOff val="50000"/>
              </a:schemeClr>
            </a:solidFill>
          </a:ln>
        </p:spPr>
        <p:txBody>
          <a:bodyPr wrap="square">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Руководители (их заместители) выборных профсоюзных коллегиальных органов, ее структурных подразделений (не ниже цеховых и приравненных к ним) могут быть уволены по пунктам 2,3 части 1 статьи 81 Трудового кодекса РФ помимо общего порядка увольнения только </a:t>
            </a:r>
            <a:r>
              <a:rPr lang="ru-RU" sz="1400" b="1" dirty="0">
                <a:solidFill>
                  <a:srgbClr val="CA2324"/>
                </a:solidFill>
                <a:latin typeface="Lato" panose="020F0502020204030203" pitchFamily="34" charset="0"/>
                <a:ea typeface="Lato" panose="020F0502020204030203" pitchFamily="34" charset="0"/>
                <a:cs typeface="Lato" panose="020F0502020204030203" pitchFamily="34" charset="0"/>
              </a:rPr>
              <a:t>при наличии предварительного согласия </a:t>
            </a:r>
            <a:r>
              <a:rPr lang="ru-RU" sz="1400" dirty="0">
                <a:latin typeface="Lato" panose="020F0502020204030203" pitchFamily="34" charset="0"/>
                <a:ea typeface="Lato" panose="020F0502020204030203" pitchFamily="34" charset="0"/>
                <a:cs typeface="Lato" panose="020F0502020204030203" pitchFamily="34" charset="0"/>
              </a:rPr>
              <a:t>соответствующего вышестоящего профоргана (статья 374 Трудового кодекса РФ)</a:t>
            </a:r>
            <a:endParaRPr lang="ru-RU" sz="1400" dirty="0">
              <a:solidFill>
                <a:srgbClr val="FFFFFF"/>
              </a:solidFill>
              <a:latin typeface="Lato" pitchFamily="34" charset="0"/>
              <a:ea typeface="Lato" pitchFamily="34" charset="0"/>
              <a:cs typeface="Lato" pitchFamily="34" charset="0"/>
            </a:endParaRPr>
          </a:p>
        </p:txBody>
      </p:sp>
      <p:sp>
        <p:nvSpPr>
          <p:cNvPr id="7" name="Прямоугольник: скругленные углы 6">
            <a:extLst>
              <a:ext uri="{FF2B5EF4-FFF2-40B4-BE49-F238E27FC236}">
                <a16:creationId xmlns:a16="http://schemas.microsoft.com/office/drawing/2014/main" id="{7774E8BC-5EB8-819B-7A60-A5788D4B80E5}"/>
              </a:ext>
            </a:extLst>
          </p:cNvPr>
          <p:cNvSpPr/>
          <p:nvPr/>
        </p:nvSpPr>
        <p:spPr>
          <a:xfrm>
            <a:off x="2702645" y="2802826"/>
            <a:ext cx="7381148" cy="1770987"/>
          </a:xfrm>
          <a:prstGeom prst="roundRect">
            <a:avLst/>
          </a:prstGeom>
          <a:solidFill>
            <a:srgbClr val="97C22D">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7030A0"/>
                </a:solidFill>
                <a:latin typeface="Lato" panose="020F0502020204030203" pitchFamily="34" charset="0"/>
                <a:ea typeface="Lato" panose="020F0502020204030203" pitchFamily="34" charset="0"/>
                <a:cs typeface="Lato" panose="020F0502020204030203" pitchFamily="34" charset="0"/>
              </a:rPr>
              <a:t>Соответствующим вышестоящим органом является </a:t>
            </a:r>
            <a:r>
              <a:rPr lang="ru-RU" sz="1400" dirty="0">
                <a:solidFill>
                  <a:srgbClr val="7030A0"/>
                </a:solidFill>
                <a:latin typeface="Lato" panose="020F0502020204030203" pitchFamily="34" charset="0"/>
                <a:ea typeface="Lato" panose="020F0502020204030203" pitchFamily="34" charset="0"/>
                <a:cs typeface="Lato" panose="020F0502020204030203" pitchFamily="34" charset="0"/>
              </a:rPr>
              <a:t>– Президиум территориальной (региональной, межрегиональной, местной) организации Профсоюза, который обязан в течение 7 рабочих дней со дня получения от работодателя проекта локального нормативного акта рассмотреть вопрос и представить в письменной форме работодателю свое решение о: </a:t>
            </a:r>
          </a:p>
          <a:p>
            <a:pPr marL="285750" indent="-285750">
              <a:buFont typeface="Wingdings" panose="05000000000000000000" pitchFamily="2" charset="2"/>
              <a:buChar char="Ø"/>
            </a:pPr>
            <a:r>
              <a:rPr lang="ru-RU" sz="1400" dirty="0">
                <a:solidFill>
                  <a:srgbClr val="7030A0"/>
                </a:solidFill>
                <a:latin typeface="Lato" panose="020F0502020204030203" pitchFamily="34" charset="0"/>
                <a:ea typeface="Lato" panose="020F0502020204030203" pitchFamily="34" charset="0"/>
                <a:cs typeface="Lato" panose="020F0502020204030203" pitchFamily="34" charset="0"/>
              </a:rPr>
              <a:t>согласии с увольнением; </a:t>
            </a:r>
          </a:p>
          <a:p>
            <a:pPr marL="285750" indent="-285750">
              <a:buFont typeface="Wingdings" panose="05000000000000000000" pitchFamily="2" charset="2"/>
              <a:buChar char="Ø"/>
            </a:pPr>
            <a:r>
              <a:rPr lang="ru-RU" sz="1400" dirty="0">
                <a:solidFill>
                  <a:srgbClr val="7030A0"/>
                </a:solidFill>
                <a:latin typeface="Lato" panose="020F0502020204030203" pitchFamily="34" charset="0"/>
                <a:ea typeface="Lato" panose="020F0502020204030203" pitchFamily="34" charset="0"/>
                <a:cs typeface="Lato" panose="020F0502020204030203" pitchFamily="34" charset="0"/>
              </a:rPr>
              <a:t>несогласии с увольнением. </a:t>
            </a:r>
            <a:endParaRPr lang="ru-RU" sz="1400" dirty="0">
              <a:solidFill>
                <a:srgbClr val="7030A0"/>
              </a:solidFill>
              <a:effectLst/>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C49A9E54-E6BD-CAF7-6A68-C1AAFAF401B9}"/>
              </a:ext>
            </a:extLst>
          </p:cNvPr>
          <p:cNvPicPr>
            <a:picLocks noChangeAspect="1"/>
          </p:cNvPicPr>
          <p:nvPr/>
        </p:nvPicPr>
        <p:blipFill>
          <a:blip r:embed="rId2"/>
          <a:stretch>
            <a:fillRect/>
          </a:stretch>
        </p:blipFill>
        <p:spPr>
          <a:xfrm>
            <a:off x="525983" y="2815464"/>
            <a:ext cx="1684628" cy="1871809"/>
          </a:xfrm>
          <a:prstGeom prst="rect">
            <a:avLst/>
          </a:prstGeom>
        </p:spPr>
      </p:pic>
      <p:pic>
        <p:nvPicPr>
          <p:cNvPr id="10" name="Рисунок 9">
            <a:extLst>
              <a:ext uri="{FF2B5EF4-FFF2-40B4-BE49-F238E27FC236}">
                <a16:creationId xmlns:a16="http://schemas.microsoft.com/office/drawing/2014/main" id="{9AB626BA-4A14-BFDD-2782-980FE8D8BC92}"/>
              </a:ext>
            </a:extLst>
          </p:cNvPr>
          <p:cNvPicPr>
            <a:picLocks noChangeAspect="1"/>
          </p:cNvPicPr>
          <p:nvPr/>
        </p:nvPicPr>
        <p:blipFill>
          <a:blip r:embed="rId3"/>
          <a:stretch>
            <a:fillRect/>
          </a:stretch>
        </p:blipFill>
        <p:spPr>
          <a:xfrm>
            <a:off x="7681079" y="1517750"/>
            <a:ext cx="2179981" cy="834200"/>
          </a:xfrm>
          <a:prstGeom prst="rect">
            <a:avLst/>
          </a:prstGeom>
        </p:spPr>
      </p:pic>
    </p:spTree>
    <p:extLst>
      <p:ext uri="{BB962C8B-B14F-4D97-AF65-F5344CB8AC3E}">
        <p14:creationId xmlns:p14="http://schemas.microsoft.com/office/powerpoint/2010/main" val="93070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5EF25-E57F-EE2D-8298-A45931DF7B38}"/>
              </a:ext>
            </a:extLst>
          </p:cNvPr>
          <p:cNvSpPr txBox="1"/>
          <p:nvPr/>
        </p:nvSpPr>
        <p:spPr>
          <a:xfrm>
            <a:off x="356322" y="1727134"/>
            <a:ext cx="9750630" cy="954107"/>
          </a:xfrm>
          <a:prstGeom prst="rect">
            <a:avLst/>
          </a:prstGeom>
          <a:noFill/>
        </p:spPr>
        <p:txBody>
          <a:bodyPr wrap="square">
            <a:spAutoFit/>
          </a:bodyPr>
          <a:lstStyle/>
          <a:p>
            <a:pPr algn="ctr"/>
            <a:r>
              <a:rPr lang="ru-RU" sz="1400" b="1" dirty="0">
                <a:solidFill>
                  <a:srgbClr val="009C95"/>
                </a:solidFill>
                <a:effectLst/>
                <a:latin typeface="Lato" panose="020F0502020204030203" pitchFamily="34" charset="0"/>
                <a:ea typeface="Lato" panose="020F0502020204030203" pitchFamily="34" charset="0"/>
                <a:cs typeface="Lato" panose="020F0502020204030203" pitchFamily="34" charset="0"/>
              </a:rPr>
              <a:t>Президиум территориальной (региональной, межрегиональной, местной) организации Профсоюза, в реестр которой входит первичная профсоюзная организация, должен: </a:t>
            </a:r>
          </a:p>
          <a:p>
            <a:pPr marL="285750" indent="-285750" algn="ctr">
              <a:buFont typeface="Wingdings" panose="05000000000000000000" pitchFamily="2" charset="2"/>
              <a:buChar char="Ø"/>
            </a:pPr>
            <a:r>
              <a:rPr lang="ru-RU" sz="1400" b="1" dirty="0">
                <a:effectLst/>
                <a:latin typeface="Lato" panose="020F0502020204030203" pitchFamily="34" charset="0"/>
                <a:ea typeface="Lato" panose="020F0502020204030203" pitchFamily="34" charset="0"/>
                <a:cs typeface="Lato" panose="020F0502020204030203" pitchFamily="34" charset="0"/>
              </a:rPr>
              <a:t> </a:t>
            </a:r>
            <a:r>
              <a:rPr lang="ru-RU" sz="1400" dirty="0">
                <a:effectLst/>
                <a:latin typeface="Lato" panose="020F0502020204030203" pitchFamily="34" charset="0"/>
                <a:ea typeface="Lato" panose="020F0502020204030203" pitchFamily="34" charset="0"/>
                <a:cs typeface="Lato" panose="020F0502020204030203" pitchFamily="34" charset="0"/>
              </a:rPr>
              <a:t>рассмотреть обращение работодателя на своем заседании с соблюдением кворума</a:t>
            </a:r>
            <a:r>
              <a:rPr lang="ru-RU" sz="1400" dirty="0">
                <a:latin typeface="Lato" panose="020F0502020204030203" pitchFamily="34" charset="0"/>
                <a:ea typeface="Lato" panose="020F0502020204030203" pitchFamily="34" charset="0"/>
                <a:cs typeface="Lato" panose="020F0502020204030203" pitchFamily="34" charset="0"/>
              </a:rPr>
              <a:t> </a:t>
            </a:r>
          </a:p>
          <a:p>
            <a:pPr marL="285750" indent="-285750" algn="ctr">
              <a:buFont typeface="Wingdings" panose="05000000000000000000" pitchFamily="2" charset="2"/>
              <a:buChar char="Ø"/>
            </a:pPr>
            <a:r>
              <a:rPr lang="ru-RU" sz="1400" dirty="0">
                <a:latin typeface="Lato" panose="020F0502020204030203" pitchFamily="34" charset="0"/>
                <a:ea typeface="Lato" panose="020F0502020204030203" pitchFamily="34" charset="0"/>
                <a:cs typeface="Lato" panose="020F0502020204030203" pitchFamily="34" charset="0"/>
              </a:rPr>
              <a:t>оформить решение постановлением (в письменном виде) </a:t>
            </a:r>
            <a:r>
              <a:rPr lang="ru-RU" sz="1400" dirty="0">
                <a:effectLst/>
                <a:latin typeface="Lato" panose="020F0502020204030203" pitchFamily="34" charset="0"/>
                <a:ea typeface="Lato" panose="020F0502020204030203" pitchFamily="34" charset="0"/>
                <a:cs typeface="Lato" panose="020F0502020204030203" pitchFamily="34" charset="0"/>
              </a:rPr>
              <a:t> </a:t>
            </a:r>
          </a:p>
        </p:txBody>
      </p:sp>
      <p:sp>
        <p:nvSpPr>
          <p:cNvPr id="6" name="TextBox 5">
            <a:extLst>
              <a:ext uri="{FF2B5EF4-FFF2-40B4-BE49-F238E27FC236}">
                <a16:creationId xmlns:a16="http://schemas.microsoft.com/office/drawing/2014/main" id="{8B79B2F9-DDE0-8074-3ECB-3F687C1FFFA7}"/>
              </a:ext>
            </a:extLst>
          </p:cNvPr>
          <p:cNvSpPr txBox="1"/>
          <p:nvPr/>
        </p:nvSpPr>
        <p:spPr>
          <a:xfrm>
            <a:off x="299677" y="1080803"/>
            <a:ext cx="10092457" cy="646331"/>
          </a:xfrm>
          <a:prstGeom prst="rect">
            <a:avLst/>
          </a:prstGeom>
          <a:noFill/>
        </p:spPr>
        <p:txBody>
          <a:bodyPr wrap="square">
            <a:spAutoFit/>
          </a:bodyPr>
          <a:lstStyle/>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предварительного согласия соответствующего вышестоящего профоргана.</a:t>
            </a:r>
          </a:p>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Рассмотрение обращения работодателя</a:t>
            </a:r>
          </a:p>
        </p:txBody>
      </p:sp>
      <p:sp>
        <p:nvSpPr>
          <p:cNvPr id="8" name="Прямоугольник 7">
            <a:extLst>
              <a:ext uri="{FF2B5EF4-FFF2-40B4-BE49-F238E27FC236}">
                <a16:creationId xmlns:a16="http://schemas.microsoft.com/office/drawing/2014/main" id="{56E276D2-8418-DE8B-750C-85FF58490EB5}"/>
              </a:ext>
            </a:extLst>
          </p:cNvPr>
          <p:cNvSpPr/>
          <p:nvPr/>
        </p:nvSpPr>
        <p:spPr>
          <a:xfrm>
            <a:off x="2489645" y="2898326"/>
            <a:ext cx="4295524" cy="523220"/>
          </a:xfrm>
          <a:prstGeom prst="rect">
            <a:avLst/>
          </a:prstGeom>
          <a:solidFill>
            <a:srgbClr val="00A1E4"/>
          </a:solidFill>
          <a:ln w="19050">
            <a:solidFill>
              <a:schemeClr val="tx1">
                <a:lumMod val="50000"/>
                <a:lumOff val="50000"/>
              </a:schemeClr>
            </a:solidFill>
          </a:ln>
        </p:spPr>
        <p:txBody>
          <a:bodyPr wrap="square">
            <a:spAutoFit/>
          </a:bodyPr>
          <a:lstStyle/>
          <a:p>
            <a:pPr algn="ctr"/>
            <a:r>
              <a:rPr lang="ru-RU" sz="1400" b="1" i="1" dirty="0">
                <a:solidFill>
                  <a:srgbClr val="FFFFFF"/>
                </a:solidFill>
                <a:latin typeface="Lato" pitchFamily="34" charset="0"/>
                <a:ea typeface="Lato" pitchFamily="34" charset="0"/>
                <a:cs typeface="Lato" pitchFamily="34" charset="0"/>
              </a:rPr>
              <a:t>Постановление должно содержать: </a:t>
            </a:r>
          </a:p>
          <a:p>
            <a:pPr algn="ctr"/>
            <a:endParaRPr lang="ru-RU" sz="1400" dirty="0">
              <a:solidFill>
                <a:srgbClr val="FFFFFF"/>
              </a:solidFill>
              <a:latin typeface="Lato" pitchFamily="34" charset="0"/>
              <a:ea typeface="Lato" pitchFamily="34" charset="0"/>
              <a:cs typeface="Lato" pitchFamily="34" charset="0"/>
            </a:endParaRPr>
          </a:p>
        </p:txBody>
      </p:sp>
      <p:sp>
        <p:nvSpPr>
          <p:cNvPr id="9" name="Прямоугольник 8">
            <a:extLst>
              <a:ext uri="{FF2B5EF4-FFF2-40B4-BE49-F238E27FC236}">
                <a16:creationId xmlns:a16="http://schemas.microsoft.com/office/drawing/2014/main" id="{C28B682F-A229-39CC-EEFA-80615F02D540}"/>
              </a:ext>
            </a:extLst>
          </p:cNvPr>
          <p:cNvSpPr/>
          <p:nvPr/>
        </p:nvSpPr>
        <p:spPr>
          <a:xfrm>
            <a:off x="1909715" y="3811970"/>
            <a:ext cx="1795085" cy="1169551"/>
          </a:xfrm>
          <a:prstGeom prst="rect">
            <a:avLst/>
          </a:prstGeom>
          <a:solidFill>
            <a:srgbClr val="00A1E4"/>
          </a:solidFill>
          <a:ln w="19050">
            <a:solidFill>
              <a:schemeClr val="tx1">
                <a:lumMod val="50000"/>
                <a:lumOff val="50000"/>
              </a:schemeClr>
            </a:solidFill>
          </a:ln>
        </p:spPr>
        <p:txBody>
          <a:bodyPr wrap="square">
            <a:spAutoFit/>
          </a:bodyPr>
          <a:lstStyle/>
          <a:p>
            <a:pPr algn="ctr"/>
            <a:r>
              <a:rPr lang="ru-RU" sz="1400" b="1" i="1" dirty="0">
                <a:solidFill>
                  <a:srgbClr val="FFFFFF"/>
                </a:solidFill>
                <a:latin typeface="Lato" pitchFamily="34" charset="0"/>
                <a:ea typeface="Lato" pitchFamily="34" charset="0"/>
                <a:cs typeface="Lato" pitchFamily="34" charset="0"/>
              </a:rPr>
              <a:t>число избранных в состав  членов Президиума </a:t>
            </a:r>
          </a:p>
          <a:p>
            <a:pPr algn="ctr"/>
            <a:endParaRPr lang="ru-RU" sz="1400" b="1" i="1" dirty="0">
              <a:solidFill>
                <a:srgbClr val="FFFFFF"/>
              </a:solidFill>
              <a:latin typeface="Lato" pitchFamily="34" charset="0"/>
              <a:ea typeface="Lato" pitchFamily="34" charset="0"/>
              <a:cs typeface="Lato" pitchFamily="34" charset="0"/>
            </a:endParaRPr>
          </a:p>
          <a:p>
            <a:pPr algn="ctr"/>
            <a:endParaRPr lang="ru-RU" sz="1400" dirty="0">
              <a:solidFill>
                <a:srgbClr val="FFFFFF"/>
              </a:solidFill>
              <a:latin typeface="Lato" pitchFamily="34" charset="0"/>
              <a:ea typeface="Lato" pitchFamily="34" charset="0"/>
              <a:cs typeface="Lato" pitchFamily="34" charset="0"/>
            </a:endParaRPr>
          </a:p>
        </p:txBody>
      </p:sp>
      <p:sp>
        <p:nvSpPr>
          <p:cNvPr id="10" name="Прямоугольник 9">
            <a:extLst>
              <a:ext uri="{FF2B5EF4-FFF2-40B4-BE49-F238E27FC236}">
                <a16:creationId xmlns:a16="http://schemas.microsoft.com/office/drawing/2014/main" id="{6BCBF4D6-2A7A-11D3-CD25-136BE7B52314}"/>
              </a:ext>
            </a:extLst>
          </p:cNvPr>
          <p:cNvSpPr/>
          <p:nvPr/>
        </p:nvSpPr>
        <p:spPr>
          <a:xfrm>
            <a:off x="7768351" y="2932368"/>
            <a:ext cx="1795085" cy="954107"/>
          </a:xfrm>
          <a:prstGeom prst="rect">
            <a:avLst/>
          </a:prstGeom>
          <a:solidFill>
            <a:srgbClr val="00A1E4"/>
          </a:solidFill>
          <a:ln w="19050">
            <a:solidFill>
              <a:schemeClr val="tx1">
                <a:lumMod val="50000"/>
                <a:lumOff val="50000"/>
              </a:schemeClr>
            </a:solidFill>
          </a:ln>
        </p:spPr>
        <p:txBody>
          <a:bodyPr wrap="square">
            <a:spAutoFit/>
          </a:bodyPr>
          <a:lstStyle/>
          <a:p>
            <a:pPr algn="ctr"/>
            <a:r>
              <a:rPr lang="ru-RU" sz="1400" b="1" i="1" dirty="0">
                <a:solidFill>
                  <a:srgbClr val="FFFFFF"/>
                </a:solidFill>
                <a:latin typeface="Lato" pitchFamily="34" charset="0"/>
                <a:ea typeface="Lato" pitchFamily="34" charset="0"/>
                <a:cs typeface="Lato" pitchFamily="34" charset="0"/>
              </a:rPr>
              <a:t>количество присутствующих на заседании членов Президиума </a:t>
            </a:r>
            <a:endParaRPr lang="ru-RU" sz="1400" dirty="0">
              <a:solidFill>
                <a:srgbClr val="FFFFFF"/>
              </a:solidFill>
              <a:latin typeface="Lato" pitchFamily="34" charset="0"/>
              <a:ea typeface="Lato" pitchFamily="34" charset="0"/>
              <a:cs typeface="Lato" pitchFamily="34" charset="0"/>
            </a:endParaRPr>
          </a:p>
        </p:txBody>
      </p:sp>
      <p:sp>
        <p:nvSpPr>
          <p:cNvPr id="11" name="Прямоугольник 10">
            <a:extLst>
              <a:ext uri="{FF2B5EF4-FFF2-40B4-BE49-F238E27FC236}">
                <a16:creationId xmlns:a16="http://schemas.microsoft.com/office/drawing/2014/main" id="{07448F9C-894D-188F-8EC4-00782E1A8EB5}"/>
              </a:ext>
            </a:extLst>
          </p:cNvPr>
          <p:cNvSpPr/>
          <p:nvPr/>
        </p:nvSpPr>
        <p:spPr>
          <a:xfrm>
            <a:off x="5186317" y="3824901"/>
            <a:ext cx="1795085" cy="954107"/>
          </a:xfrm>
          <a:prstGeom prst="rect">
            <a:avLst/>
          </a:prstGeom>
          <a:solidFill>
            <a:srgbClr val="00A1E4"/>
          </a:solidFill>
          <a:ln w="19050">
            <a:solidFill>
              <a:schemeClr val="tx1">
                <a:lumMod val="50000"/>
                <a:lumOff val="50000"/>
              </a:schemeClr>
            </a:solidFill>
          </a:ln>
        </p:spPr>
        <p:txBody>
          <a:bodyPr wrap="square">
            <a:spAutoFit/>
          </a:bodyPr>
          <a:lstStyle/>
          <a:p>
            <a:pPr algn="ctr"/>
            <a:r>
              <a:rPr lang="ru-RU" sz="1400" b="1" i="1" dirty="0">
                <a:solidFill>
                  <a:srgbClr val="FFFFFF"/>
                </a:solidFill>
                <a:latin typeface="Lato" pitchFamily="34" charset="0"/>
                <a:ea typeface="Lato" pitchFamily="34" charset="0"/>
                <a:cs typeface="Lato" pitchFamily="34" charset="0"/>
              </a:rPr>
              <a:t>ФИО присутствующих на заседании членов Президиума </a:t>
            </a:r>
            <a:endParaRPr lang="ru-RU" sz="1400" dirty="0">
              <a:solidFill>
                <a:srgbClr val="FFFFFF"/>
              </a:solidFill>
              <a:latin typeface="Lato" pitchFamily="34" charset="0"/>
              <a:ea typeface="Lato" pitchFamily="34" charset="0"/>
              <a:cs typeface="Lato" pitchFamily="34" charset="0"/>
            </a:endParaRPr>
          </a:p>
        </p:txBody>
      </p:sp>
      <p:sp>
        <p:nvSpPr>
          <p:cNvPr id="12" name="Прямоугольник 11">
            <a:extLst>
              <a:ext uri="{FF2B5EF4-FFF2-40B4-BE49-F238E27FC236}">
                <a16:creationId xmlns:a16="http://schemas.microsoft.com/office/drawing/2014/main" id="{D782FC1C-6E99-13E8-4B5C-0100F64C8F19}"/>
              </a:ext>
            </a:extLst>
          </p:cNvPr>
          <p:cNvSpPr/>
          <p:nvPr/>
        </p:nvSpPr>
        <p:spPr>
          <a:xfrm>
            <a:off x="3306943" y="5002011"/>
            <a:ext cx="1795085" cy="738664"/>
          </a:xfrm>
          <a:prstGeom prst="rect">
            <a:avLst/>
          </a:prstGeom>
          <a:solidFill>
            <a:srgbClr val="00A1E4"/>
          </a:solidFill>
          <a:ln w="19050">
            <a:solidFill>
              <a:schemeClr val="tx1">
                <a:lumMod val="50000"/>
                <a:lumOff val="50000"/>
              </a:schemeClr>
            </a:solidFill>
          </a:ln>
        </p:spPr>
        <p:txBody>
          <a:bodyPr wrap="square">
            <a:spAutoFit/>
          </a:bodyPr>
          <a:lstStyle/>
          <a:p>
            <a:pPr algn="ctr"/>
            <a:r>
              <a:rPr lang="ru-RU" sz="1400" b="1" i="1" dirty="0">
                <a:solidFill>
                  <a:srgbClr val="FFFFFF"/>
                </a:solidFill>
                <a:latin typeface="Lato" pitchFamily="34" charset="0"/>
                <a:ea typeface="Lato" pitchFamily="34" charset="0"/>
                <a:cs typeface="Lato" pitchFamily="34" charset="0"/>
              </a:rPr>
              <a:t>Решение Президиума (мнение)</a:t>
            </a:r>
            <a:endParaRPr lang="ru-RU" sz="1400" dirty="0">
              <a:solidFill>
                <a:srgbClr val="FFFFFF"/>
              </a:solidFill>
              <a:latin typeface="Lato" pitchFamily="34" charset="0"/>
              <a:ea typeface="Lato" pitchFamily="34" charset="0"/>
              <a:cs typeface="Lato" pitchFamily="34" charset="0"/>
            </a:endParaRPr>
          </a:p>
        </p:txBody>
      </p:sp>
      <p:cxnSp>
        <p:nvCxnSpPr>
          <p:cNvPr id="14" name="Прямая со стрелкой 13">
            <a:extLst>
              <a:ext uri="{FF2B5EF4-FFF2-40B4-BE49-F238E27FC236}">
                <a16:creationId xmlns:a16="http://schemas.microsoft.com/office/drawing/2014/main" id="{7BB34906-880F-FB99-D9D6-6439C4B310B2}"/>
              </a:ext>
            </a:extLst>
          </p:cNvPr>
          <p:cNvCxnSpPr>
            <a:cxnSpLocks/>
          </p:cNvCxnSpPr>
          <p:nvPr/>
        </p:nvCxnSpPr>
        <p:spPr>
          <a:xfrm>
            <a:off x="6981402" y="3162606"/>
            <a:ext cx="590716" cy="0"/>
          </a:xfrm>
          <a:prstGeom prst="straightConnector1">
            <a:avLst/>
          </a:prstGeom>
          <a:ln>
            <a:solidFill>
              <a:srgbClr val="7030A0"/>
            </a:solidFill>
            <a:tailEnd type="triangle"/>
          </a:ln>
        </p:spPr>
        <p:style>
          <a:lnRef idx="1">
            <a:schemeClr val="accent6"/>
          </a:lnRef>
          <a:fillRef idx="0">
            <a:schemeClr val="accent6"/>
          </a:fillRef>
          <a:effectRef idx="0">
            <a:schemeClr val="accent6"/>
          </a:effectRef>
          <a:fontRef idx="minor">
            <a:schemeClr val="tx1"/>
          </a:fontRef>
        </p:style>
      </p:cxnSp>
      <p:cxnSp>
        <p:nvCxnSpPr>
          <p:cNvPr id="16" name="Прямая со стрелкой 15">
            <a:extLst>
              <a:ext uri="{FF2B5EF4-FFF2-40B4-BE49-F238E27FC236}">
                <a16:creationId xmlns:a16="http://schemas.microsoft.com/office/drawing/2014/main" id="{991852A9-2183-6E39-BA72-6B44E143B7CE}"/>
              </a:ext>
            </a:extLst>
          </p:cNvPr>
          <p:cNvCxnSpPr>
            <a:cxnSpLocks/>
          </p:cNvCxnSpPr>
          <p:nvPr/>
        </p:nvCxnSpPr>
        <p:spPr>
          <a:xfrm>
            <a:off x="5903137" y="3491598"/>
            <a:ext cx="0" cy="263251"/>
          </a:xfrm>
          <a:prstGeom prst="straightConnector1">
            <a:avLst/>
          </a:prstGeom>
          <a:ln>
            <a:solidFill>
              <a:srgbClr val="7030A0"/>
            </a:solidFill>
            <a:tailEnd type="triangle"/>
          </a:ln>
        </p:spPr>
        <p:style>
          <a:lnRef idx="1">
            <a:schemeClr val="accent6"/>
          </a:lnRef>
          <a:fillRef idx="0">
            <a:schemeClr val="accent6"/>
          </a:fillRef>
          <a:effectRef idx="0">
            <a:schemeClr val="accent6"/>
          </a:effectRef>
          <a:fontRef idx="minor">
            <a:schemeClr val="tx1"/>
          </a:fontRef>
        </p:style>
      </p:cxnSp>
      <p:cxnSp>
        <p:nvCxnSpPr>
          <p:cNvPr id="20" name="Прямая со стрелкой 19">
            <a:extLst>
              <a:ext uri="{FF2B5EF4-FFF2-40B4-BE49-F238E27FC236}">
                <a16:creationId xmlns:a16="http://schemas.microsoft.com/office/drawing/2014/main" id="{977F5F88-434A-3809-D042-A2487039B046}"/>
              </a:ext>
            </a:extLst>
          </p:cNvPr>
          <p:cNvCxnSpPr>
            <a:cxnSpLocks/>
          </p:cNvCxnSpPr>
          <p:nvPr/>
        </p:nvCxnSpPr>
        <p:spPr>
          <a:xfrm>
            <a:off x="2980563" y="3491598"/>
            <a:ext cx="0" cy="263251"/>
          </a:xfrm>
          <a:prstGeom prst="straightConnector1">
            <a:avLst/>
          </a:prstGeom>
          <a:ln>
            <a:solidFill>
              <a:srgbClr val="7030A0"/>
            </a:solidFill>
            <a:tailEnd type="triangle"/>
          </a:ln>
        </p:spPr>
        <p:style>
          <a:lnRef idx="1">
            <a:schemeClr val="accent6"/>
          </a:lnRef>
          <a:fillRef idx="0">
            <a:schemeClr val="accent6"/>
          </a:fillRef>
          <a:effectRef idx="0">
            <a:schemeClr val="accent6"/>
          </a:effectRef>
          <a:fontRef idx="minor">
            <a:schemeClr val="tx1"/>
          </a:fontRef>
        </p:style>
      </p:cxnSp>
      <p:cxnSp>
        <p:nvCxnSpPr>
          <p:cNvPr id="21" name="Прямая со стрелкой 20">
            <a:extLst>
              <a:ext uri="{FF2B5EF4-FFF2-40B4-BE49-F238E27FC236}">
                <a16:creationId xmlns:a16="http://schemas.microsoft.com/office/drawing/2014/main" id="{363B52B7-0C0C-3C70-0EB4-56C795863D7E}"/>
              </a:ext>
            </a:extLst>
          </p:cNvPr>
          <p:cNvCxnSpPr>
            <a:cxnSpLocks/>
          </p:cNvCxnSpPr>
          <p:nvPr/>
        </p:nvCxnSpPr>
        <p:spPr>
          <a:xfrm>
            <a:off x="4429037" y="3431064"/>
            <a:ext cx="0" cy="1493279"/>
          </a:xfrm>
          <a:prstGeom prst="straightConnector1">
            <a:avLst/>
          </a:prstGeom>
          <a:ln>
            <a:solidFill>
              <a:srgbClr val="7030A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1318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1E471-E377-D646-FE74-74B67002759E}"/>
              </a:ext>
            </a:extLst>
          </p:cNvPr>
          <p:cNvSpPr txBox="1"/>
          <p:nvPr/>
        </p:nvSpPr>
        <p:spPr>
          <a:xfrm>
            <a:off x="692727" y="1411640"/>
            <a:ext cx="9306357" cy="738664"/>
          </a:xfrm>
          <a:prstGeom prst="rect">
            <a:avLst/>
          </a:prstGeom>
          <a:noFill/>
        </p:spPr>
        <p:txBody>
          <a:bodyPr wrap="square">
            <a:spAutoFit/>
          </a:bodyPr>
          <a:lstStyle/>
          <a:p>
            <a:pPr algn="ctr"/>
            <a:r>
              <a:rPr lang="ru-RU" sz="1400" dirty="0">
                <a:effectLst/>
                <a:latin typeface="Lato" panose="020F0502020204030203" pitchFamily="34" charset="0"/>
                <a:ea typeface="Calibri" panose="020F0502020204030204" pitchFamily="34" charset="0"/>
                <a:cs typeface="Arial" panose="020B0604020202020204" pitchFamily="34" charset="0"/>
              </a:rPr>
              <a:t>В том случае, </a:t>
            </a:r>
            <a:r>
              <a:rPr lang="ru-RU" sz="1400" dirty="0">
                <a:latin typeface="Lato" panose="020F0502020204030203" pitchFamily="34" charset="0"/>
                <a:ea typeface="Calibri" panose="020F0502020204030204" pitchFamily="34" charset="0"/>
                <a:cs typeface="Arial" panose="020B0604020202020204" pitchFamily="34" charset="0"/>
              </a:rPr>
              <a:t>если Президиум выразил несогласие с предполагаемым решением работодателя, в </a:t>
            </a:r>
          </a:p>
          <a:p>
            <a:pPr algn="ctr"/>
            <a:r>
              <a:rPr lang="ru-RU" sz="1400" b="1" dirty="0">
                <a:solidFill>
                  <a:srgbClr val="C00000"/>
                </a:solidFill>
                <a:latin typeface="Lato" panose="020F0502020204030203" pitchFamily="34" charset="0"/>
                <a:ea typeface="Calibri" panose="020F0502020204030204" pitchFamily="34" charset="0"/>
                <a:cs typeface="Arial" panose="020B0604020202020204" pitchFamily="34" charset="0"/>
              </a:rPr>
              <a:t>течение трех рабочих дней</a:t>
            </a:r>
            <a:r>
              <a:rPr lang="ru-RU" sz="1400" dirty="0">
                <a:solidFill>
                  <a:srgbClr val="009999"/>
                </a:solidFill>
                <a:latin typeface="Lato" panose="020F0502020204030203" pitchFamily="34" charset="0"/>
                <a:ea typeface="Calibri" panose="020F0502020204030204" pitchFamily="34" charset="0"/>
                <a:cs typeface="Arial" panose="020B0604020202020204" pitchFamily="34" charset="0"/>
              </a:rPr>
              <a:t> </a:t>
            </a:r>
            <a:r>
              <a:rPr lang="ru-RU" sz="1400" dirty="0">
                <a:latin typeface="Lato" panose="020F0502020204030203" pitchFamily="34" charset="0"/>
                <a:ea typeface="Calibri" panose="020F0502020204030204" pitchFamily="34" charset="0"/>
                <a:cs typeface="Arial" panose="020B0604020202020204" pitchFamily="34" charset="0"/>
              </a:rPr>
              <a:t>стороны вправе провести дополнительные консультации, результаты которых оформляются протоколом (статья 374 Трудового кодекса РФ)</a:t>
            </a:r>
          </a:p>
        </p:txBody>
      </p:sp>
      <p:sp>
        <p:nvSpPr>
          <p:cNvPr id="6" name="TextBox 5">
            <a:extLst>
              <a:ext uri="{FF2B5EF4-FFF2-40B4-BE49-F238E27FC236}">
                <a16:creationId xmlns:a16="http://schemas.microsoft.com/office/drawing/2014/main" id="{C37E1633-0B04-4014-240C-6FE503DF25E8}"/>
              </a:ext>
            </a:extLst>
          </p:cNvPr>
          <p:cNvSpPr txBox="1"/>
          <p:nvPr/>
        </p:nvSpPr>
        <p:spPr>
          <a:xfrm>
            <a:off x="0" y="919175"/>
            <a:ext cx="10155822" cy="584775"/>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предварительного согласия соответствующего вышестоящего профоргана. </a:t>
            </a:r>
          </a:p>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Дополнительные консультации как способ урегулирования разногласий</a:t>
            </a:r>
          </a:p>
        </p:txBody>
      </p:sp>
      <p:sp>
        <p:nvSpPr>
          <p:cNvPr id="7" name="Прямоугольник: скругленные углы 6">
            <a:extLst>
              <a:ext uri="{FF2B5EF4-FFF2-40B4-BE49-F238E27FC236}">
                <a16:creationId xmlns:a16="http://schemas.microsoft.com/office/drawing/2014/main" id="{20824902-A951-12BD-ACD3-8E379D04B0B1}"/>
              </a:ext>
            </a:extLst>
          </p:cNvPr>
          <p:cNvSpPr/>
          <p:nvPr/>
        </p:nvSpPr>
        <p:spPr>
          <a:xfrm>
            <a:off x="1228871" y="2266497"/>
            <a:ext cx="8836501" cy="814005"/>
          </a:xfrm>
          <a:prstGeom prst="roundRect">
            <a:avLst/>
          </a:prstGeom>
          <a:gradFill>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rPr>
              <a:t>Инициатива о проведении дополнительных   консультаций, в рамках статьи 374 Трудового кодекса РФ, может исходить от любой из сторон</a:t>
            </a:r>
            <a:r>
              <a:rPr lang="ru-RU" sz="1400" dirty="0">
                <a:solidFill>
                  <a:srgbClr val="009999"/>
                </a:solidFill>
                <a:effectLst/>
                <a:latin typeface="Lato" panose="020F0502020204030203" pitchFamily="34" charset="0"/>
                <a:ea typeface="Calibri" panose="020F0502020204030204" pitchFamily="34" charset="0"/>
                <a:cs typeface="Times New Roman" panose="02020603050405020304" pitchFamily="18" charset="0"/>
              </a:rPr>
              <a:t> </a:t>
            </a:r>
            <a:endParaRPr lang="ru-RU"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4EE4D46A-3002-0D1A-1102-12E2D1FE63DC}"/>
              </a:ext>
            </a:extLst>
          </p:cNvPr>
          <p:cNvSpPr txBox="1"/>
          <p:nvPr/>
        </p:nvSpPr>
        <p:spPr>
          <a:xfrm>
            <a:off x="334006" y="4516567"/>
            <a:ext cx="10252608" cy="271934"/>
          </a:xfrm>
          <a:prstGeom prst="rect">
            <a:avLst/>
          </a:prstGeom>
          <a:noFill/>
        </p:spPr>
        <p:txBody>
          <a:bodyPr wrap="square">
            <a:spAutoFit/>
          </a:bodyPr>
          <a:lstStyle/>
          <a:p>
            <a:pPr algn="just">
              <a:lnSpc>
                <a:spcPct val="106000"/>
              </a:lnSpc>
              <a:spcAft>
                <a:spcPts val="800"/>
              </a:spcAft>
            </a:pPr>
            <a:r>
              <a:rPr lang="ru-RU" sz="1200" dirty="0">
                <a:effectLst/>
                <a:latin typeface="Lato" panose="020F0502020204030203" pitchFamily="34" charset="0"/>
                <a:ea typeface="Lato" panose="020F0502020204030203" pitchFamily="34" charset="0"/>
                <a:cs typeface="Lato" panose="020F0502020204030203" pitchFamily="34" charset="0"/>
              </a:rPr>
              <a:t> </a:t>
            </a:r>
          </a:p>
        </p:txBody>
      </p:sp>
      <p:sp>
        <p:nvSpPr>
          <p:cNvPr id="12" name="Прямоугольник: скругленные углы 11">
            <a:extLst>
              <a:ext uri="{FF2B5EF4-FFF2-40B4-BE49-F238E27FC236}">
                <a16:creationId xmlns:a16="http://schemas.microsoft.com/office/drawing/2014/main" id="{36375661-FDB1-4510-7DA2-1F1076198759}"/>
              </a:ext>
            </a:extLst>
          </p:cNvPr>
          <p:cNvSpPr/>
          <p:nvPr/>
        </p:nvSpPr>
        <p:spPr>
          <a:xfrm>
            <a:off x="1228871" y="3272060"/>
            <a:ext cx="8836501" cy="814005"/>
          </a:xfrm>
          <a:prstGeom prst="roundRect">
            <a:avLst/>
          </a:prstGeom>
          <a:gradFill>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Гострудинспекция в течение десяти рабочих дней со дня получения жалобы (заявления) рассматривает вопрос о данном увольнении и в случае признания его незаконным выдает работодателю обязательное для исполнения предписание о восстановлении работника на работе с оплатой вынужденного прогула.</a:t>
            </a:r>
            <a:endParaRPr lang="ru-RU" sz="1400" b="1"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p:txBody>
      </p:sp>
      <p:sp>
        <p:nvSpPr>
          <p:cNvPr id="13" name="Прямоугольник: скругленные углы 12">
            <a:extLst>
              <a:ext uri="{FF2B5EF4-FFF2-40B4-BE49-F238E27FC236}">
                <a16:creationId xmlns:a16="http://schemas.microsoft.com/office/drawing/2014/main" id="{C5769447-3849-9FB4-1B68-E304162828F1}"/>
              </a:ext>
            </a:extLst>
          </p:cNvPr>
          <p:cNvSpPr/>
          <p:nvPr/>
        </p:nvSpPr>
        <p:spPr>
          <a:xfrm>
            <a:off x="1228871" y="4204873"/>
            <a:ext cx="8836501" cy="1155322"/>
          </a:xfrm>
          <a:prstGeom prst="roundRect">
            <a:avLst/>
          </a:prstGeom>
          <a:gradFill>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При недостижении общего согласия в результате дополнительных консультаций работодатель по истечении 10 рабочих дней со дня получения соответствующим вышестоящим выборным профсоюзным органом проекта приказа, имеет право принять окончательное решение, которое может быть обжаловано этим работником или представляющим его интересы выборным профсоюзным органом в соответствующую государственную инспекцию труда.</a:t>
            </a:r>
          </a:p>
          <a:p>
            <a:pPr algn="ctr"/>
            <a:endParaRPr lang="ru-RU" sz="1400" b="1"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5391BAF6-DCDA-64CE-84A4-F270471FEE26}"/>
              </a:ext>
            </a:extLst>
          </p:cNvPr>
          <p:cNvPicPr>
            <a:picLocks noChangeAspect="1"/>
          </p:cNvPicPr>
          <p:nvPr/>
        </p:nvPicPr>
        <p:blipFill>
          <a:blip r:embed="rId2"/>
          <a:stretch>
            <a:fillRect/>
          </a:stretch>
        </p:blipFill>
        <p:spPr>
          <a:xfrm>
            <a:off x="162888" y="3272060"/>
            <a:ext cx="927103" cy="843628"/>
          </a:xfrm>
          <a:prstGeom prst="rect">
            <a:avLst/>
          </a:prstGeom>
        </p:spPr>
      </p:pic>
      <p:pic>
        <p:nvPicPr>
          <p:cNvPr id="15" name="Рисунок 14">
            <a:extLst>
              <a:ext uri="{FF2B5EF4-FFF2-40B4-BE49-F238E27FC236}">
                <a16:creationId xmlns:a16="http://schemas.microsoft.com/office/drawing/2014/main" id="{4CCACEA3-B88D-AB61-86FF-DE45D8A9859D}"/>
              </a:ext>
            </a:extLst>
          </p:cNvPr>
          <p:cNvPicPr>
            <a:picLocks noChangeAspect="1"/>
          </p:cNvPicPr>
          <p:nvPr/>
        </p:nvPicPr>
        <p:blipFill>
          <a:blip r:embed="rId3"/>
          <a:stretch>
            <a:fillRect/>
          </a:stretch>
        </p:blipFill>
        <p:spPr>
          <a:xfrm>
            <a:off x="146044" y="4458712"/>
            <a:ext cx="990683" cy="901483"/>
          </a:xfrm>
          <a:prstGeom prst="rect">
            <a:avLst/>
          </a:prstGeom>
        </p:spPr>
      </p:pic>
      <p:pic>
        <p:nvPicPr>
          <p:cNvPr id="16" name="Рисунок 15">
            <a:extLst>
              <a:ext uri="{FF2B5EF4-FFF2-40B4-BE49-F238E27FC236}">
                <a16:creationId xmlns:a16="http://schemas.microsoft.com/office/drawing/2014/main" id="{7ECC1A7D-5B12-F5FD-7C04-B71FFE3DDF5E}"/>
              </a:ext>
            </a:extLst>
          </p:cNvPr>
          <p:cNvPicPr>
            <a:picLocks noChangeAspect="1"/>
          </p:cNvPicPr>
          <p:nvPr/>
        </p:nvPicPr>
        <p:blipFill>
          <a:blip r:embed="rId4"/>
          <a:stretch>
            <a:fillRect/>
          </a:stretch>
        </p:blipFill>
        <p:spPr>
          <a:xfrm>
            <a:off x="209625" y="2277988"/>
            <a:ext cx="927102" cy="843627"/>
          </a:xfrm>
          <a:prstGeom prst="rect">
            <a:avLst/>
          </a:prstGeom>
        </p:spPr>
      </p:pic>
      <p:sp>
        <p:nvSpPr>
          <p:cNvPr id="17" name="TextBox 16">
            <a:extLst>
              <a:ext uri="{FF2B5EF4-FFF2-40B4-BE49-F238E27FC236}">
                <a16:creationId xmlns:a16="http://schemas.microsoft.com/office/drawing/2014/main" id="{967CBAE2-BE36-9FA1-1436-0659B1F780D4}"/>
              </a:ext>
            </a:extLst>
          </p:cNvPr>
          <p:cNvSpPr txBox="1"/>
          <p:nvPr/>
        </p:nvSpPr>
        <p:spPr>
          <a:xfrm>
            <a:off x="485522" y="5418050"/>
            <a:ext cx="9579850" cy="523220"/>
          </a:xfrm>
          <a:prstGeom prst="rect">
            <a:avLst/>
          </a:prstGeom>
          <a:noFill/>
        </p:spPr>
        <p:txBody>
          <a:bodyPr wrap="square" rtlCol="0">
            <a:spAutoFit/>
          </a:bodyPr>
          <a:lstStyle/>
          <a:p>
            <a:pPr algn="ctr"/>
            <a:r>
              <a:rPr lang="ru-RU" sz="1400" b="1" dirty="0">
                <a:solidFill>
                  <a:srgbClr val="CA2324"/>
                </a:solidFill>
                <a:latin typeface="Lato" panose="020F0502020204030203" pitchFamily="34" charset="0"/>
                <a:ea typeface="Lato" panose="020F0502020204030203" pitchFamily="34" charset="0"/>
                <a:cs typeface="Lato" panose="020F0502020204030203" pitchFamily="34" charset="0"/>
              </a:rPr>
              <a:t>Соблюдение процедуры обжалования в гострудинспекции не лишает сторон права обратиться в судебные органы</a:t>
            </a:r>
          </a:p>
        </p:txBody>
      </p:sp>
    </p:spTree>
    <p:extLst>
      <p:ext uri="{BB962C8B-B14F-4D97-AF65-F5344CB8AC3E}">
        <p14:creationId xmlns:p14="http://schemas.microsoft.com/office/powerpoint/2010/main" val="3913059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456F86-5257-8144-210E-57621FFE570E}"/>
              </a:ext>
            </a:extLst>
          </p:cNvPr>
          <p:cNvSpPr txBox="1"/>
          <p:nvPr/>
        </p:nvSpPr>
        <p:spPr>
          <a:xfrm>
            <a:off x="392722" y="1430823"/>
            <a:ext cx="9149863" cy="2309991"/>
          </a:xfrm>
          <a:prstGeom prst="rect">
            <a:avLst/>
          </a:prstGeom>
          <a:noFill/>
        </p:spPr>
        <p:txBody>
          <a:bodyPr wrap="square">
            <a:spAutoFit/>
          </a:bodyPr>
          <a:lstStyle/>
          <a:p>
            <a:pPr algn="just"/>
            <a:r>
              <a:rPr lang="ru-RU" sz="1400" dirty="0">
                <a:effectLst/>
                <a:latin typeface="Lato" panose="020F0502020204030203" pitchFamily="34" charset="0"/>
                <a:ea typeface="Calibri" panose="020F0502020204030204" pitchFamily="34" charset="0"/>
                <a:cs typeface="Arial" panose="020B0604020202020204" pitchFamily="34" charset="0"/>
              </a:rPr>
              <a:t>Работодатель вправе произвести увольнение по основанию, предусмотренному пунктом 2, 3 части 1 статьи 81 Трудового кодекса РФ, в течение одного месяца со дня (часть 3, 12 статьи 374 Трудового кодекса РФ, Постановление Конституционного Суда РФ от 03.06.2021 N 26-П)):</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ru-RU" sz="1400" dirty="0">
                <a:effectLst/>
                <a:latin typeface="Lato" panose="020F0502020204030203" pitchFamily="34" charset="0"/>
                <a:ea typeface="Calibri" panose="020F0502020204030204" pitchFamily="34" charset="0"/>
                <a:cs typeface="Arial" panose="020B0604020202020204" pitchFamily="34" charset="0"/>
              </a:rPr>
              <a:t>получения решения соответствующего вышестоящего выборного профсоюзного органа о согласии с увольнением;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ru-RU" sz="1400" dirty="0">
                <a:effectLst/>
                <a:latin typeface="Lato" panose="020F0502020204030203" pitchFamily="34" charset="0"/>
                <a:ea typeface="Calibri" panose="020F0502020204030204" pitchFamily="34" charset="0"/>
                <a:cs typeface="Arial" panose="020B0604020202020204" pitchFamily="34" charset="0"/>
              </a:rPr>
              <a:t>истечения установленного срока представления вышеуказанного решения;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ru-RU" sz="1400" dirty="0">
                <a:effectLst/>
                <a:latin typeface="Lato" panose="020F0502020204030203" pitchFamily="34" charset="0"/>
                <a:ea typeface="Calibri" panose="020F0502020204030204" pitchFamily="34" charset="0"/>
                <a:cs typeface="Arial" panose="020B0604020202020204" pitchFamily="34" charset="0"/>
              </a:rPr>
              <a:t>вступления в силу решения суда о признании необоснованным несогласия вышестоящего выборного профсоюзного органа с увольнением (если работодатель обращался с соответствующим заявлением в суд).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sz="1800" dirty="0">
                <a:effectLst/>
                <a:latin typeface="Lato" panose="020F0502020204030203" pitchFamily="34" charset="0"/>
                <a:ea typeface="Calibri" panose="020F0502020204030204" pitchFamily="34" charset="0"/>
                <a:cs typeface="Arial" panose="020B0604020202020204" pitchFamily="34"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6D196B8-B1DB-A8A4-9CBC-072658371739}"/>
              </a:ext>
            </a:extLst>
          </p:cNvPr>
          <p:cNvSpPr txBox="1"/>
          <p:nvPr/>
        </p:nvSpPr>
        <p:spPr>
          <a:xfrm>
            <a:off x="392722" y="861582"/>
            <a:ext cx="9724279" cy="646331"/>
          </a:xfrm>
          <a:prstGeom prst="rect">
            <a:avLst/>
          </a:prstGeom>
          <a:noFill/>
        </p:spPr>
        <p:txBody>
          <a:bodyPr wrap="square">
            <a:spAutoFit/>
          </a:bodyPr>
          <a:lstStyle/>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предварительного согласия соответствующего вышестоящего профоргана. </a:t>
            </a:r>
            <a:r>
              <a:rPr lang="ru-RU" b="1" dirty="0">
                <a:solidFill>
                  <a:srgbClr val="0070C0"/>
                </a:solidFill>
                <a:latin typeface="Lato" panose="020F0502020204030203" pitchFamily="34" charset="0"/>
                <a:ea typeface="Lato" panose="020F0502020204030203" pitchFamily="34" charset="0"/>
                <a:cs typeface="Lato" panose="020F0502020204030203" pitchFamily="34" charset="0"/>
              </a:rPr>
              <a:t>П</a:t>
            </a: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ринятие решения работодателем </a:t>
            </a:r>
          </a:p>
        </p:txBody>
      </p:sp>
      <p:sp>
        <p:nvSpPr>
          <p:cNvPr id="7" name="TextBox 6">
            <a:extLst>
              <a:ext uri="{FF2B5EF4-FFF2-40B4-BE49-F238E27FC236}">
                <a16:creationId xmlns:a16="http://schemas.microsoft.com/office/drawing/2014/main" id="{FA2A049B-6493-553C-AB26-B3EFEB6DFED0}"/>
              </a:ext>
            </a:extLst>
          </p:cNvPr>
          <p:cNvSpPr txBox="1"/>
          <p:nvPr/>
        </p:nvSpPr>
        <p:spPr>
          <a:xfrm>
            <a:off x="1463814" y="3420237"/>
            <a:ext cx="8835277" cy="2462213"/>
          </a:xfrm>
          <a:prstGeom prst="rect">
            <a:avLst/>
          </a:prstGeom>
          <a:noFill/>
        </p:spPr>
        <p:txBody>
          <a:bodyPr wrap="square">
            <a:spAutoFit/>
          </a:bodyPr>
          <a:lstStyle/>
          <a:p>
            <a:pPr algn="just"/>
            <a:r>
              <a:rPr lang="ru-RU" sz="1400" b="1" dirty="0">
                <a:solidFill>
                  <a:srgbClr val="00B050"/>
                </a:solidFill>
                <a:effectLst/>
                <a:latin typeface="Lato" panose="020F0502020204030203" pitchFamily="34" charset="0"/>
                <a:ea typeface="Calibri" panose="020F0502020204030204" pitchFamily="34" charset="0"/>
                <a:cs typeface="Times New Roman" panose="02020603050405020304" pitchFamily="18" charset="0"/>
              </a:rPr>
              <a:t>Конституционный Суд РФ своим Определением от 04.12.2003 № 421-О признал право работодателя в случае отказа вышестоящего профоргана в согласии на увольнение обратиться с заявлением о признании его необоснованным в суд, который при рассмотрении дела в связи с сокращением численности или штата работников выясняет, производится ли в действительности сокращение численности или штата работников, связано ли намерение работодателя уволить конкретного работника с изменениями организационно - штатной структуры организации или с осуществляемой этим работником профсоюзной деятельностью. При этом соответствующий профорган обязан представить суду доказательства того, что его отказ основан на объективных обстоятельствах. И только в случае вынесения судом решения, удовлетворяющего требование работодателя, последний вправе издать приказ об увольнении. </a:t>
            </a:r>
            <a:r>
              <a:rPr lang="ru-RU" sz="1400" b="1" u="sng" dirty="0">
                <a:solidFill>
                  <a:srgbClr val="C00000"/>
                </a:solidFill>
                <a:effectLst/>
                <a:latin typeface="Lato" panose="020F0502020204030203" pitchFamily="34" charset="0"/>
                <a:ea typeface="Calibri" panose="020F0502020204030204" pitchFamily="34" charset="0"/>
                <a:cs typeface="Times New Roman" panose="02020603050405020304" pitchFamily="18" charset="0"/>
              </a:rPr>
              <a:t>Таким образом, по существу, выборный профсоюзный орган должен мотивировать и свое несогласие на увольнение профсоюзного работника.</a:t>
            </a:r>
            <a:endParaRPr lang="ru-RU" sz="1400" dirty="0">
              <a:solidFill>
                <a:srgbClr val="C00000"/>
              </a:solidFill>
            </a:endParaRPr>
          </a:p>
        </p:txBody>
      </p:sp>
      <p:pic>
        <p:nvPicPr>
          <p:cNvPr id="8" name="Рисунок 7">
            <a:extLst>
              <a:ext uri="{FF2B5EF4-FFF2-40B4-BE49-F238E27FC236}">
                <a16:creationId xmlns:a16="http://schemas.microsoft.com/office/drawing/2014/main" id="{519FBBBF-3318-F9A4-C317-D3821212FAFA}"/>
              </a:ext>
            </a:extLst>
          </p:cNvPr>
          <p:cNvPicPr>
            <a:picLocks noChangeAspect="1"/>
          </p:cNvPicPr>
          <p:nvPr/>
        </p:nvPicPr>
        <p:blipFill>
          <a:blip r:embed="rId2"/>
          <a:stretch>
            <a:fillRect/>
          </a:stretch>
        </p:blipFill>
        <p:spPr>
          <a:xfrm>
            <a:off x="392722" y="3822688"/>
            <a:ext cx="997730" cy="1516703"/>
          </a:xfrm>
          <a:prstGeom prst="rect">
            <a:avLst/>
          </a:prstGeom>
        </p:spPr>
      </p:pic>
    </p:spTree>
    <p:extLst>
      <p:ext uri="{BB962C8B-B14F-4D97-AF65-F5344CB8AC3E}">
        <p14:creationId xmlns:p14="http://schemas.microsoft.com/office/powerpoint/2010/main" val="65960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80922" y="904020"/>
            <a:ext cx="9777369" cy="369332"/>
          </a:xfrm>
          <a:prstGeom prst="rect">
            <a:avLst/>
          </a:prstGeom>
          <a:noFill/>
        </p:spPr>
        <p:txBody>
          <a:bodyPr wrap="square" rtlCol="0">
            <a:spAutoFit/>
          </a:bodyPr>
          <a:lstStyle/>
          <a:p>
            <a:pPr algn="ctr"/>
            <a:r>
              <a:rPr lang="ru-RU" b="1" dirty="0">
                <a:solidFill>
                  <a:srgbClr val="0070C0"/>
                </a:solidFill>
              </a:rPr>
              <a:t>Учет мотивированного мнения и его актуальность в настоящее время</a:t>
            </a:r>
          </a:p>
        </p:txBody>
      </p:sp>
      <p:sp>
        <p:nvSpPr>
          <p:cNvPr id="3" name="TextBox 2">
            <a:extLst>
              <a:ext uri="{FF2B5EF4-FFF2-40B4-BE49-F238E27FC236}">
                <a16:creationId xmlns:a16="http://schemas.microsoft.com/office/drawing/2014/main" id="{747CBB97-1263-B064-4E3D-08DEECE85F53}"/>
              </a:ext>
            </a:extLst>
          </p:cNvPr>
          <p:cNvSpPr txBox="1"/>
          <p:nvPr/>
        </p:nvSpPr>
        <p:spPr>
          <a:xfrm>
            <a:off x="2861442" y="1273352"/>
            <a:ext cx="7528034" cy="4616648"/>
          </a:xfrm>
          <a:prstGeom prst="rect">
            <a:avLst/>
          </a:prstGeom>
          <a:noFill/>
        </p:spPr>
        <p:txBody>
          <a:bodyPr wrap="square" rtlCol="0">
            <a:spAutoFit/>
          </a:bodyPr>
          <a:lstStyle/>
          <a:p>
            <a:pPr algn="just"/>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В соответствии со статьей 8 Трудового кодекса РФ локальные нормативные акты принимаются работодателем в пределах его компетенции, содержат нормы трудового права и распространяются на всех работников организации.</a:t>
            </a:r>
          </a:p>
          <a:p>
            <a:pPr algn="just"/>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В случаях, предусмотренных Трудовым кодексом РФ, другими федеральными законами и иными нормативными правовыми актами, коллективным договором, соглашениями, работодатель при принятии локальных нормативных актов обязан учитывать мнение первичной профсоюзной организации. </a:t>
            </a:r>
          </a:p>
          <a:p>
            <a:pPr algn="just"/>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Нормы локальных нормативных актов, ухудшающие положение работников по сравнению с установленным трудовым законодательством и иными нормативными правовыми актами, содержащими нормы трудового права, коллективным договором, соглашениями, а также локальные нормативные акты, принятые без соблюдения учета мотивированного мнения первичной профсоюзной организации (стати 372, 373, 374 Трудового кодекса РФ), не подлежат применению. </a:t>
            </a:r>
          </a:p>
          <a:p>
            <a:pPr algn="just"/>
            <a:r>
              <a:rPr lang="ru-RU" sz="1400" b="1"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Трудовой кодекс РФ установил прямую взаимосвязь права работодателя на принятие локальных нормативных актов с обязанностью соблюдения процедуры их принятия.  </a:t>
            </a:r>
          </a:p>
          <a:p>
            <a:pPr algn="just"/>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Таким образом, </a:t>
            </a:r>
            <a:r>
              <a:rPr lang="ru-RU" sz="1400" dirty="0">
                <a:solidFill>
                  <a:srgbClr val="000000"/>
                </a:solidFill>
                <a:latin typeface="Lato" panose="020F0502020204030203" pitchFamily="34" charset="0"/>
                <a:ea typeface="Lato" panose="020F0502020204030203" pitchFamily="34" charset="0"/>
                <a:cs typeface="Lato" panose="020F0502020204030203" pitchFamily="34" charset="0"/>
              </a:rPr>
              <a:t>у</a:t>
            </a:r>
            <a:r>
              <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чет мотивированного мнения при принятии локальных нормативных актов, связанных   с расторжением   трудового договора, является специальной нормой, призванной защитить работников медицинских организаций, являющихся членами Профессионального союза работников здравоохранения Российской Федерации, а также профсоюзных работников и актив от действий работодателя, направленных на незаконное увольнение. </a:t>
            </a:r>
          </a:p>
        </p:txBody>
      </p:sp>
      <p:pic>
        <p:nvPicPr>
          <p:cNvPr id="5" name="Рисунок 4">
            <a:extLst>
              <a:ext uri="{FF2B5EF4-FFF2-40B4-BE49-F238E27FC236}">
                <a16:creationId xmlns:a16="http://schemas.microsoft.com/office/drawing/2014/main" id="{483EA752-D24F-C7FC-AB25-FF45120D2268}"/>
              </a:ext>
            </a:extLst>
          </p:cNvPr>
          <p:cNvPicPr>
            <a:picLocks noChangeAspect="1"/>
          </p:cNvPicPr>
          <p:nvPr/>
        </p:nvPicPr>
        <p:blipFill>
          <a:blip r:embed="rId2"/>
          <a:stretch>
            <a:fillRect/>
          </a:stretch>
        </p:blipFill>
        <p:spPr>
          <a:xfrm>
            <a:off x="164076" y="1575227"/>
            <a:ext cx="2523945" cy="3855994"/>
          </a:xfrm>
          <a:prstGeom prst="rect">
            <a:avLst/>
          </a:prstGeom>
        </p:spPr>
      </p:pic>
    </p:spTree>
    <p:extLst>
      <p:ext uri="{BB962C8B-B14F-4D97-AF65-F5344CB8AC3E}">
        <p14:creationId xmlns:p14="http://schemas.microsoft.com/office/powerpoint/2010/main" val="31301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4146" y="800297"/>
            <a:ext cx="9821294" cy="658835"/>
          </a:xfrm>
          <a:prstGeom prst="rect">
            <a:avLst/>
          </a:prstGeom>
        </p:spPr>
        <p:txBody>
          <a:bodyPr wrap="square">
            <a:spAutoFit/>
          </a:bodyPr>
          <a:lstStyle/>
          <a:p>
            <a:pPr algn="ctr"/>
            <a:r>
              <a:rPr lang="ru-RU" sz="1227" b="1" dirty="0">
                <a:solidFill>
                  <a:srgbClr val="CA2324"/>
                </a:solidFill>
                <a:latin typeface="Lato" panose="020F0502020204030203" pitchFamily="34" charset="0"/>
                <a:ea typeface="Lato" panose="020F0502020204030203" pitchFamily="34" charset="0"/>
                <a:cs typeface="Lato" panose="020F0502020204030203" pitchFamily="34" charset="0"/>
              </a:rPr>
              <a:t>Схема порядка учета предварительного согласия соответствующего вышестоящего выборного профсоюзного органа при принятии локального нормативного акта, связанного с расторжением трудового договора, в соответствии с частью 1 статьи 374 Трудового кодекса РФ</a:t>
            </a:r>
          </a:p>
        </p:txBody>
      </p:sp>
      <p:sp>
        <p:nvSpPr>
          <p:cNvPr id="5" name="Прямоугольник 4"/>
          <p:cNvSpPr/>
          <p:nvPr/>
        </p:nvSpPr>
        <p:spPr>
          <a:xfrm>
            <a:off x="84146" y="2072625"/>
            <a:ext cx="10233709"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рассматривает проект локального нормативного акта не позднее 7 рабочих дней</a:t>
            </a:r>
          </a:p>
        </p:txBody>
      </p:sp>
      <p:sp>
        <p:nvSpPr>
          <p:cNvPr id="4" name="Прямоугольник 3">
            <a:extLst>
              <a:ext uri="{FF2B5EF4-FFF2-40B4-BE49-F238E27FC236}">
                <a16:creationId xmlns:a16="http://schemas.microsoft.com/office/drawing/2014/main" id="{43FA2655-3196-C0BE-460B-56DBC8FAD728}"/>
              </a:ext>
            </a:extLst>
          </p:cNvPr>
          <p:cNvSpPr/>
          <p:nvPr/>
        </p:nvSpPr>
        <p:spPr>
          <a:xfrm>
            <a:off x="84146" y="1524236"/>
            <a:ext cx="10233709" cy="416140"/>
          </a:xfrm>
          <a:prstGeom prst="rect">
            <a:avLst/>
          </a:prstGeom>
          <a:solidFill>
            <a:schemeClr val="bg1">
              <a:lumMod val="85000"/>
            </a:schemeClr>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направляет проект приказа, а также копии документов, являющихся основанием для принятия указанного решения, в вышестоящий выборный профсоюзный орган (Президиум)</a:t>
            </a:r>
          </a:p>
        </p:txBody>
      </p:sp>
      <p:sp>
        <p:nvSpPr>
          <p:cNvPr id="7" name="Прямоугольник 6">
            <a:extLst>
              <a:ext uri="{FF2B5EF4-FFF2-40B4-BE49-F238E27FC236}">
                <a16:creationId xmlns:a16="http://schemas.microsoft.com/office/drawing/2014/main" id="{CE574D7D-E125-1647-2CC5-C9FF57CA2313}"/>
              </a:ext>
            </a:extLst>
          </p:cNvPr>
          <p:cNvSpPr/>
          <p:nvPr/>
        </p:nvSpPr>
        <p:spPr>
          <a:xfrm>
            <a:off x="84146" y="2448979"/>
            <a:ext cx="10233709" cy="254237"/>
          </a:xfrm>
          <a:prstGeom prst="rect">
            <a:avLst/>
          </a:prstGeom>
          <a:solidFill>
            <a:schemeClr val="bg1">
              <a:lumMod val="85000"/>
            </a:schemeClr>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направляет работодателю предварительное согласие, оформленное в письменной форме</a:t>
            </a:r>
          </a:p>
        </p:txBody>
      </p:sp>
      <p:sp>
        <p:nvSpPr>
          <p:cNvPr id="10" name="Прямоугольник 9">
            <a:extLst>
              <a:ext uri="{FF2B5EF4-FFF2-40B4-BE49-F238E27FC236}">
                <a16:creationId xmlns:a16="http://schemas.microsoft.com/office/drawing/2014/main" id="{00F54C77-0F13-691F-3311-7C978A5F1F34}"/>
              </a:ext>
            </a:extLst>
          </p:cNvPr>
          <p:cNvSpPr/>
          <p:nvPr/>
        </p:nvSpPr>
        <p:spPr>
          <a:xfrm>
            <a:off x="84145" y="2806068"/>
            <a:ext cx="3704529"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соглашается с проектом</a:t>
            </a:r>
          </a:p>
        </p:txBody>
      </p:sp>
      <p:sp>
        <p:nvSpPr>
          <p:cNvPr id="11" name="Прямоугольник 10">
            <a:extLst>
              <a:ext uri="{FF2B5EF4-FFF2-40B4-BE49-F238E27FC236}">
                <a16:creationId xmlns:a16="http://schemas.microsoft.com/office/drawing/2014/main" id="{FE94980A-D8B6-2475-1E6E-A4E2138066DC}"/>
              </a:ext>
            </a:extLst>
          </p:cNvPr>
          <p:cNvSpPr/>
          <p:nvPr/>
        </p:nvSpPr>
        <p:spPr>
          <a:xfrm>
            <a:off x="4093281" y="2842378"/>
            <a:ext cx="6224574"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не соглашается с проектом локального нормативного акта</a:t>
            </a:r>
          </a:p>
        </p:txBody>
      </p:sp>
      <p:sp>
        <p:nvSpPr>
          <p:cNvPr id="12" name="Прямоугольник 11">
            <a:extLst>
              <a:ext uri="{FF2B5EF4-FFF2-40B4-BE49-F238E27FC236}">
                <a16:creationId xmlns:a16="http://schemas.microsoft.com/office/drawing/2014/main" id="{745C37A8-E3CF-7000-40D1-48B10A5438C7}"/>
              </a:ext>
            </a:extLst>
          </p:cNvPr>
          <p:cNvSpPr/>
          <p:nvPr/>
        </p:nvSpPr>
        <p:spPr>
          <a:xfrm>
            <a:off x="84151" y="3163997"/>
            <a:ext cx="3704531" cy="254237"/>
          </a:xfrm>
          <a:prstGeom prst="rect">
            <a:avLst/>
          </a:prstGeom>
          <a:solidFill>
            <a:srgbClr val="D9D9D9"/>
          </a:solidFill>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принимает локальный нормативный акт</a:t>
            </a:r>
          </a:p>
        </p:txBody>
      </p:sp>
      <p:sp>
        <p:nvSpPr>
          <p:cNvPr id="13" name="Прямоугольник 12">
            <a:extLst>
              <a:ext uri="{FF2B5EF4-FFF2-40B4-BE49-F238E27FC236}">
                <a16:creationId xmlns:a16="http://schemas.microsoft.com/office/drawing/2014/main" id="{17F4E4D8-02C1-FF10-E741-2FE58116B07F}"/>
              </a:ext>
            </a:extLst>
          </p:cNvPr>
          <p:cNvSpPr/>
          <p:nvPr/>
        </p:nvSpPr>
        <p:spPr>
          <a:xfrm>
            <a:off x="4093281" y="3192786"/>
            <a:ext cx="6224574"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соглашается с принятым решением Президиума (</a:t>
            </a:r>
            <a:r>
              <a:rPr lang="ru-RU" sz="1052" b="1">
                <a:latin typeface="Lato" panose="020F0502020204030203" pitchFamily="34" charset="0"/>
                <a:ea typeface="Lato" panose="020F0502020204030203" pitchFamily="34" charset="0"/>
                <a:cs typeface="Lato" panose="020F0502020204030203" pitchFamily="34" charset="0"/>
              </a:rPr>
              <a:t>отсутствие согласования)</a:t>
            </a:r>
            <a:endParaRPr lang="ru-RU" sz="1052" b="1" dirty="0">
              <a:latin typeface="Lato" panose="020F0502020204030203" pitchFamily="34" charset="0"/>
              <a:ea typeface="Lato" panose="020F0502020204030203" pitchFamily="34" charset="0"/>
              <a:cs typeface="Lato" panose="020F0502020204030203" pitchFamily="34" charset="0"/>
            </a:endParaRPr>
          </a:p>
        </p:txBody>
      </p:sp>
      <p:sp>
        <p:nvSpPr>
          <p:cNvPr id="14" name="Прямоугольник 13">
            <a:extLst>
              <a:ext uri="{FF2B5EF4-FFF2-40B4-BE49-F238E27FC236}">
                <a16:creationId xmlns:a16="http://schemas.microsoft.com/office/drawing/2014/main" id="{40E1C041-2F36-4A9B-C525-4EA94C5CC0B5}"/>
              </a:ext>
            </a:extLst>
          </p:cNvPr>
          <p:cNvSpPr/>
          <p:nvPr/>
        </p:nvSpPr>
        <p:spPr>
          <a:xfrm>
            <a:off x="84145" y="3568929"/>
            <a:ext cx="2795061" cy="2358979"/>
          </a:xfrm>
          <a:prstGeom prst="rect">
            <a:avLst/>
          </a:prstGeom>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имеет право расторгнуть трудовой договор в течение 1 месяца со дня получения решения соответствующего вышестоящего выборного профсоюзного органа о согласии с увольнением; истечения установленного срока представления вышеуказанного решения; вступления в силу решения суда о признании необоснованным несогласия вышестоящего выборного профсоюзного органа с увольнением (если работодатель обращался с соответствующим заявлением в суд)</a:t>
            </a:r>
          </a:p>
        </p:txBody>
      </p:sp>
      <p:sp>
        <p:nvSpPr>
          <p:cNvPr id="15" name="Прямоугольник 14">
            <a:extLst>
              <a:ext uri="{FF2B5EF4-FFF2-40B4-BE49-F238E27FC236}">
                <a16:creationId xmlns:a16="http://schemas.microsoft.com/office/drawing/2014/main" id="{9704ADCB-312E-A85A-B06E-774B3F664D40}"/>
              </a:ext>
            </a:extLst>
          </p:cNvPr>
          <p:cNvSpPr/>
          <p:nvPr/>
        </p:nvSpPr>
        <p:spPr>
          <a:xfrm>
            <a:off x="4093282" y="3552825"/>
            <a:ext cx="6224573" cy="41614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 случае несогласия Стороны проводят дополнительные консультации в течение 3 рабочих дней после вынесения отрицательного решения </a:t>
            </a:r>
          </a:p>
        </p:txBody>
      </p:sp>
      <p:sp>
        <p:nvSpPr>
          <p:cNvPr id="16" name="Прямоугольник 15">
            <a:extLst>
              <a:ext uri="{FF2B5EF4-FFF2-40B4-BE49-F238E27FC236}">
                <a16:creationId xmlns:a16="http://schemas.microsoft.com/office/drawing/2014/main" id="{F449F319-5949-96A7-1635-D3AD4ED1DB72}"/>
              </a:ext>
            </a:extLst>
          </p:cNvPr>
          <p:cNvSpPr/>
          <p:nvPr/>
        </p:nvSpPr>
        <p:spPr>
          <a:xfrm>
            <a:off x="4093279" y="4050167"/>
            <a:ext cx="6224575" cy="254237"/>
          </a:xfrm>
          <a:prstGeom prst="rect">
            <a:avLst/>
          </a:prstGeom>
          <a:solidFill>
            <a:srgbClr val="D9D9D9"/>
          </a:solidFill>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При недостижении согласия оформляется протокол разногласий </a:t>
            </a:r>
          </a:p>
        </p:txBody>
      </p:sp>
      <p:sp>
        <p:nvSpPr>
          <p:cNvPr id="17" name="Прямоугольник 16">
            <a:extLst>
              <a:ext uri="{FF2B5EF4-FFF2-40B4-BE49-F238E27FC236}">
                <a16:creationId xmlns:a16="http://schemas.microsoft.com/office/drawing/2014/main" id="{98E785A8-A8D8-7455-D670-31F5C5F54C3A}"/>
              </a:ext>
            </a:extLst>
          </p:cNvPr>
          <p:cNvSpPr/>
          <p:nvPr/>
        </p:nvSpPr>
        <p:spPr>
          <a:xfrm>
            <a:off x="4093279" y="4408380"/>
            <a:ext cx="6224576"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может обжаловать принятие локального нормативного акта через: </a:t>
            </a:r>
          </a:p>
        </p:txBody>
      </p:sp>
      <p:sp>
        <p:nvSpPr>
          <p:cNvPr id="18" name="Прямоугольник 17">
            <a:extLst>
              <a:ext uri="{FF2B5EF4-FFF2-40B4-BE49-F238E27FC236}">
                <a16:creationId xmlns:a16="http://schemas.microsoft.com/office/drawing/2014/main" id="{ECA6C832-2A75-7F93-E32C-47F35D0E20F3}"/>
              </a:ext>
            </a:extLst>
          </p:cNvPr>
          <p:cNvSpPr/>
          <p:nvPr/>
        </p:nvSpPr>
        <p:spPr>
          <a:xfrm>
            <a:off x="4093279" y="4767709"/>
            <a:ext cx="3761385"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соответствующую государственную инспекцию труда </a:t>
            </a:r>
          </a:p>
        </p:txBody>
      </p:sp>
      <p:sp>
        <p:nvSpPr>
          <p:cNvPr id="19" name="Прямоугольник 18">
            <a:extLst>
              <a:ext uri="{FF2B5EF4-FFF2-40B4-BE49-F238E27FC236}">
                <a16:creationId xmlns:a16="http://schemas.microsoft.com/office/drawing/2014/main" id="{A2CAF0FF-C42C-924C-4C6C-78FBB3833E45}"/>
              </a:ext>
            </a:extLst>
          </p:cNvPr>
          <p:cNvSpPr/>
          <p:nvPr/>
        </p:nvSpPr>
        <p:spPr>
          <a:xfrm>
            <a:off x="8190228" y="4777437"/>
            <a:ext cx="2127627"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судебные инстанции</a:t>
            </a:r>
          </a:p>
        </p:txBody>
      </p:sp>
      <p:sp>
        <p:nvSpPr>
          <p:cNvPr id="20" name="Прямоугольник 19">
            <a:extLst>
              <a:ext uri="{FF2B5EF4-FFF2-40B4-BE49-F238E27FC236}">
                <a16:creationId xmlns:a16="http://schemas.microsoft.com/office/drawing/2014/main" id="{2620CF64-F25E-3396-05C5-83DCE9167DA8}"/>
              </a:ext>
            </a:extLst>
          </p:cNvPr>
          <p:cNvSpPr/>
          <p:nvPr/>
        </p:nvSpPr>
        <p:spPr>
          <a:xfrm>
            <a:off x="2959686" y="5146492"/>
            <a:ext cx="3653238" cy="90185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Проверка проводится в течение 10 дней со дня получения жалобы. В случае признания приказа незаконным выдает работодателю обязательное для исполнения предписание о восстановлении работника на работе с оплатой вынужденного прогула </a:t>
            </a:r>
          </a:p>
        </p:txBody>
      </p:sp>
      <p:sp>
        <p:nvSpPr>
          <p:cNvPr id="21" name="Прямоугольник 20">
            <a:extLst>
              <a:ext uri="{FF2B5EF4-FFF2-40B4-BE49-F238E27FC236}">
                <a16:creationId xmlns:a16="http://schemas.microsoft.com/office/drawing/2014/main" id="{309FCB4D-7993-955D-CF8A-79E0C752AF8A}"/>
              </a:ext>
            </a:extLst>
          </p:cNvPr>
          <p:cNvSpPr/>
          <p:nvPr/>
        </p:nvSpPr>
        <p:spPr>
          <a:xfrm>
            <a:off x="6733371" y="5120536"/>
            <a:ext cx="3583019" cy="90185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При недостижении общего согласия по результатам консультаций работодатель по истечении 10 рабочих дней вправе принять окончательное решение и обжаловать представление в судебном порядке </a:t>
            </a:r>
          </a:p>
        </p:txBody>
      </p:sp>
      <p:cxnSp>
        <p:nvCxnSpPr>
          <p:cNvPr id="23" name="Прямая со стрелкой 22">
            <a:extLst>
              <a:ext uri="{FF2B5EF4-FFF2-40B4-BE49-F238E27FC236}">
                <a16:creationId xmlns:a16="http://schemas.microsoft.com/office/drawing/2014/main" id="{D40489A9-E387-71D8-D7E9-9E28441DB7E3}"/>
              </a:ext>
            </a:extLst>
          </p:cNvPr>
          <p:cNvCxnSpPr/>
          <p:nvPr/>
        </p:nvCxnSpPr>
        <p:spPr>
          <a:xfrm>
            <a:off x="5345906" y="1928941"/>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07C16226-9D1A-DD62-DAF2-591A03B2826D}"/>
              </a:ext>
            </a:extLst>
          </p:cNvPr>
          <p:cNvCxnSpPr/>
          <p:nvPr/>
        </p:nvCxnSpPr>
        <p:spPr>
          <a:xfrm>
            <a:off x="5345906" y="2315447"/>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9AD691D2-8EF6-2D22-3300-8DB142945627}"/>
              </a:ext>
            </a:extLst>
          </p:cNvPr>
          <p:cNvCxnSpPr/>
          <p:nvPr/>
        </p:nvCxnSpPr>
        <p:spPr>
          <a:xfrm>
            <a:off x="1954268" y="2699017"/>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911C99D0-D59F-4170-D538-442A0FFB9412}"/>
              </a:ext>
            </a:extLst>
          </p:cNvPr>
          <p:cNvCxnSpPr/>
          <p:nvPr/>
        </p:nvCxnSpPr>
        <p:spPr>
          <a:xfrm>
            <a:off x="1958577" y="3061158"/>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8F6D1984-C7D7-9E79-7370-33F1CF838408}"/>
              </a:ext>
            </a:extLst>
          </p:cNvPr>
          <p:cNvCxnSpPr>
            <a:cxnSpLocks/>
          </p:cNvCxnSpPr>
          <p:nvPr/>
        </p:nvCxnSpPr>
        <p:spPr>
          <a:xfrm>
            <a:off x="1954268" y="3408300"/>
            <a:ext cx="0" cy="18935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B992D3E3-FAE4-59D5-5A8C-F16C8BB0A3F8}"/>
              </a:ext>
            </a:extLst>
          </p:cNvPr>
          <p:cNvCxnSpPr/>
          <p:nvPr/>
        </p:nvCxnSpPr>
        <p:spPr>
          <a:xfrm>
            <a:off x="7246684" y="2691801"/>
            <a:ext cx="0" cy="157792"/>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29FF5862-DF60-F7E8-348F-80DD72AA4CBA}"/>
              </a:ext>
            </a:extLst>
          </p:cNvPr>
          <p:cNvCxnSpPr/>
          <p:nvPr/>
        </p:nvCxnSpPr>
        <p:spPr>
          <a:xfrm>
            <a:off x="7258150" y="308520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CE811ED1-E2FB-FFB8-FA93-6D9F46C9D904}"/>
              </a:ext>
            </a:extLst>
          </p:cNvPr>
          <p:cNvCxnSpPr/>
          <p:nvPr/>
        </p:nvCxnSpPr>
        <p:spPr>
          <a:xfrm>
            <a:off x="7249531" y="3426591"/>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78BFCDFE-1CC0-D226-7CBA-4E049D48B746}"/>
              </a:ext>
            </a:extLst>
          </p:cNvPr>
          <p:cNvCxnSpPr/>
          <p:nvPr/>
        </p:nvCxnSpPr>
        <p:spPr>
          <a:xfrm>
            <a:off x="7269616" y="395753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A4DE894E-3380-3694-769D-700BB9008E12}"/>
              </a:ext>
            </a:extLst>
          </p:cNvPr>
          <p:cNvCxnSpPr/>
          <p:nvPr/>
        </p:nvCxnSpPr>
        <p:spPr>
          <a:xfrm>
            <a:off x="7246684" y="429299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45C9C3CA-854A-3375-9C8A-14AC8C41D705}"/>
              </a:ext>
            </a:extLst>
          </p:cNvPr>
          <p:cNvCxnSpPr/>
          <p:nvPr/>
        </p:nvCxnSpPr>
        <p:spPr>
          <a:xfrm>
            <a:off x="5973971" y="4641475"/>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95948A10-0296-5FFE-77C5-70B495F219D5}"/>
              </a:ext>
            </a:extLst>
          </p:cNvPr>
          <p:cNvCxnSpPr/>
          <p:nvPr/>
        </p:nvCxnSpPr>
        <p:spPr>
          <a:xfrm>
            <a:off x="9322183" y="4651203"/>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23C8DC20-7F8C-E08B-CF96-7077BB0100C3}"/>
              </a:ext>
            </a:extLst>
          </p:cNvPr>
          <p:cNvCxnSpPr/>
          <p:nvPr/>
        </p:nvCxnSpPr>
        <p:spPr>
          <a:xfrm>
            <a:off x="4702315" y="5020259"/>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859315D9-FBB4-4549-8DF0-9E3B0489A064}"/>
              </a:ext>
            </a:extLst>
          </p:cNvPr>
          <p:cNvCxnSpPr>
            <a:cxnSpLocks/>
          </p:cNvCxnSpPr>
          <p:nvPr/>
        </p:nvCxnSpPr>
        <p:spPr>
          <a:xfrm>
            <a:off x="6575578" y="5490316"/>
            <a:ext cx="157792" cy="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521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7F53A-AADE-832C-8415-3732A736168F}"/>
              </a:ext>
            </a:extLst>
          </p:cNvPr>
          <p:cNvSpPr txBox="1"/>
          <p:nvPr/>
        </p:nvSpPr>
        <p:spPr>
          <a:xfrm>
            <a:off x="664663" y="957971"/>
            <a:ext cx="9249197" cy="338554"/>
          </a:xfrm>
          <a:prstGeom prst="rect">
            <a:avLst/>
          </a:prstGeom>
          <a:noFill/>
        </p:spPr>
        <p:txBody>
          <a:bodyPr wrap="square">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мотивированного мнения соответствующего вышестоящего профоргана</a:t>
            </a:r>
          </a:p>
        </p:txBody>
      </p:sp>
      <p:sp>
        <p:nvSpPr>
          <p:cNvPr id="3" name="TextBox 2">
            <a:extLst>
              <a:ext uri="{FF2B5EF4-FFF2-40B4-BE49-F238E27FC236}">
                <a16:creationId xmlns:a16="http://schemas.microsoft.com/office/drawing/2014/main" id="{8D482DA1-EF4A-9349-4048-33984261B629}"/>
              </a:ext>
            </a:extLst>
          </p:cNvPr>
          <p:cNvSpPr txBox="1"/>
          <p:nvPr/>
        </p:nvSpPr>
        <p:spPr>
          <a:xfrm>
            <a:off x="525983" y="1895788"/>
            <a:ext cx="7865459" cy="307777"/>
          </a:xfrm>
          <a:prstGeom prst="rect">
            <a:avLst/>
          </a:prstGeom>
          <a:noFill/>
        </p:spPr>
        <p:txBody>
          <a:bodyPr wrap="square" rtlCol="0">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	</a:t>
            </a:r>
          </a:p>
        </p:txBody>
      </p:sp>
      <p:sp>
        <p:nvSpPr>
          <p:cNvPr id="5" name="Прямоугольник: скругленные углы 4">
            <a:extLst>
              <a:ext uri="{FF2B5EF4-FFF2-40B4-BE49-F238E27FC236}">
                <a16:creationId xmlns:a16="http://schemas.microsoft.com/office/drawing/2014/main" id="{F5E08C90-C53B-3290-D827-44785FA39BC5}"/>
              </a:ext>
            </a:extLst>
          </p:cNvPr>
          <p:cNvSpPr/>
          <p:nvPr/>
        </p:nvSpPr>
        <p:spPr>
          <a:xfrm>
            <a:off x="1291797" y="4687273"/>
            <a:ext cx="8108218" cy="1169551"/>
          </a:xfrm>
          <a:prstGeom prst="roundRect">
            <a:avLst/>
          </a:prstGeom>
          <a:gradFill flip="none" rotWithShape="1">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Обращение работодателя оформляется в свободной форме, но должно быть зарегистрировано с указанием исходящего номера и даты.</a:t>
            </a:r>
          </a:p>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Региональная организация, получившая обращение работодателя также должна зарегистрировать его в журнале входящей корреспонденции.</a:t>
            </a:r>
          </a:p>
        </p:txBody>
      </p:sp>
      <p:sp>
        <p:nvSpPr>
          <p:cNvPr id="6" name="Прямоугольник 5">
            <a:extLst>
              <a:ext uri="{FF2B5EF4-FFF2-40B4-BE49-F238E27FC236}">
                <a16:creationId xmlns:a16="http://schemas.microsoft.com/office/drawing/2014/main" id="{886E4832-B688-10A4-3548-D31A773A4423}"/>
              </a:ext>
            </a:extLst>
          </p:cNvPr>
          <p:cNvSpPr/>
          <p:nvPr/>
        </p:nvSpPr>
        <p:spPr>
          <a:xfrm>
            <a:off x="356050" y="1464900"/>
            <a:ext cx="7104806" cy="1169551"/>
          </a:xfrm>
          <a:prstGeom prst="rect">
            <a:avLst/>
          </a:prstGeom>
          <a:solidFill>
            <a:srgbClr val="00A1E4">
              <a:alpha val="21000"/>
            </a:srgbClr>
          </a:solidFill>
          <a:ln w="19050">
            <a:solidFill>
              <a:schemeClr val="tx1">
                <a:lumMod val="50000"/>
                <a:lumOff val="50000"/>
              </a:schemeClr>
            </a:solidFill>
          </a:ln>
        </p:spPr>
        <p:txBody>
          <a:bodyPr wrap="square">
            <a:spAutoFit/>
          </a:bodyPr>
          <a:lstStyle/>
          <a:p>
            <a:pPr algn="ctr"/>
            <a:r>
              <a:rPr lang="ru-RU" sz="1400" dirty="0">
                <a:latin typeface="Lato" panose="020F0502020204030203" pitchFamily="34" charset="0"/>
                <a:ea typeface="Lato" panose="020F0502020204030203" pitchFamily="34" charset="0"/>
                <a:cs typeface="Lato" panose="020F0502020204030203" pitchFamily="34" charset="0"/>
              </a:rPr>
              <a:t>Руководители (их заместители) выборных профсоюзных коллегиальных органов, ее структурных подразделений (не ниже цеховых и приравненных к ним) могут быть уволены по пункту 5 части 1 статьи 81 Трудового кодекса РФ помимо общего порядка увольнения только </a:t>
            </a:r>
            <a:r>
              <a:rPr lang="ru-RU" sz="1400" b="1" dirty="0">
                <a:solidFill>
                  <a:srgbClr val="CA2324"/>
                </a:solidFill>
                <a:latin typeface="Lato" panose="020F0502020204030203" pitchFamily="34" charset="0"/>
                <a:ea typeface="Lato" panose="020F0502020204030203" pitchFamily="34" charset="0"/>
                <a:cs typeface="Lato" panose="020F0502020204030203" pitchFamily="34" charset="0"/>
              </a:rPr>
              <a:t>при наличии мотивированного мнения </a:t>
            </a:r>
            <a:r>
              <a:rPr lang="ru-RU" sz="1400" dirty="0">
                <a:latin typeface="Lato" panose="020F0502020204030203" pitchFamily="34" charset="0"/>
                <a:ea typeface="Lato" panose="020F0502020204030203" pitchFamily="34" charset="0"/>
                <a:cs typeface="Lato" panose="020F0502020204030203" pitchFamily="34" charset="0"/>
              </a:rPr>
              <a:t>соответствующего вышестоящего профоргана (статья 374 Трудового кодекса РФ)</a:t>
            </a:r>
            <a:endParaRPr lang="ru-RU" sz="1400" dirty="0">
              <a:solidFill>
                <a:srgbClr val="FFFFFF"/>
              </a:solidFill>
              <a:latin typeface="Lato" pitchFamily="34" charset="0"/>
              <a:ea typeface="Lato" pitchFamily="34" charset="0"/>
              <a:cs typeface="Lato" pitchFamily="34" charset="0"/>
            </a:endParaRPr>
          </a:p>
        </p:txBody>
      </p:sp>
      <p:sp>
        <p:nvSpPr>
          <p:cNvPr id="7" name="Прямоугольник: скругленные углы 6">
            <a:extLst>
              <a:ext uri="{FF2B5EF4-FFF2-40B4-BE49-F238E27FC236}">
                <a16:creationId xmlns:a16="http://schemas.microsoft.com/office/drawing/2014/main" id="{7774E8BC-5EB8-819B-7A60-A5788D4B80E5}"/>
              </a:ext>
            </a:extLst>
          </p:cNvPr>
          <p:cNvSpPr/>
          <p:nvPr/>
        </p:nvSpPr>
        <p:spPr>
          <a:xfrm>
            <a:off x="2702645" y="2802826"/>
            <a:ext cx="7381148" cy="1770987"/>
          </a:xfrm>
          <a:prstGeom prst="roundRect">
            <a:avLst/>
          </a:prstGeom>
          <a:solidFill>
            <a:srgbClr val="97C22D">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7030A0"/>
                </a:solidFill>
                <a:latin typeface="Lato" panose="020F0502020204030203" pitchFamily="34" charset="0"/>
                <a:ea typeface="Lato" panose="020F0502020204030203" pitchFamily="34" charset="0"/>
                <a:cs typeface="Lato" panose="020F0502020204030203" pitchFamily="34" charset="0"/>
              </a:rPr>
              <a:t>Соответствующим вышестоящим органом является </a:t>
            </a:r>
            <a:r>
              <a:rPr lang="ru-RU" sz="1400" dirty="0">
                <a:solidFill>
                  <a:srgbClr val="7030A0"/>
                </a:solidFill>
                <a:latin typeface="Lato" panose="020F0502020204030203" pitchFamily="34" charset="0"/>
                <a:ea typeface="Lato" panose="020F0502020204030203" pitchFamily="34" charset="0"/>
                <a:cs typeface="Lato" panose="020F0502020204030203" pitchFamily="34" charset="0"/>
              </a:rPr>
              <a:t>– Президиум территориальной (региональной, межрегиональной, местной) организации Профсоюза, который обязан в течение 7 рабочих дней со дня получения от работодателя проекта локального нормативного акта рассмотреть вопрос и представить в письменной форме работодателю мотивированное мнение о: </a:t>
            </a:r>
          </a:p>
          <a:p>
            <a:pPr marL="285750" indent="-285750">
              <a:buFont typeface="Wingdings" panose="05000000000000000000" pitchFamily="2" charset="2"/>
              <a:buChar char="Ø"/>
            </a:pPr>
            <a:r>
              <a:rPr lang="ru-RU" sz="1400" dirty="0">
                <a:solidFill>
                  <a:srgbClr val="7030A0"/>
                </a:solidFill>
                <a:latin typeface="Lato" panose="020F0502020204030203" pitchFamily="34" charset="0"/>
                <a:ea typeface="Lato" panose="020F0502020204030203" pitchFamily="34" charset="0"/>
                <a:cs typeface="Lato" panose="020F0502020204030203" pitchFamily="34" charset="0"/>
              </a:rPr>
              <a:t>согласии с увольнением; </a:t>
            </a:r>
          </a:p>
          <a:p>
            <a:pPr marL="285750" indent="-285750">
              <a:buFont typeface="Wingdings" panose="05000000000000000000" pitchFamily="2" charset="2"/>
              <a:buChar char="Ø"/>
            </a:pPr>
            <a:r>
              <a:rPr lang="ru-RU" sz="1400" dirty="0">
                <a:solidFill>
                  <a:srgbClr val="7030A0"/>
                </a:solidFill>
                <a:latin typeface="Lato" panose="020F0502020204030203" pitchFamily="34" charset="0"/>
                <a:ea typeface="Lato" panose="020F0502020204030203" pitchFamily="34" charset="0"/>
                <a:cs typeface="Lato" panose="020F0502020204030203" pitchFamily="34" charset="0"/>
              </a:rPr>
              <a:t>несогласии с увольнением. </a:t>
            </a:r>
            <a:endParaRPr lang="ru-RU" sz="1400" dirty="0">
              <a:solidFill>
                <a:srgbClr val="7030A0"/>
              </a:solidFill>
              <a:effectLst/>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C49A9E54-E6BD-CAF7-6A68-C1AAFAF401B9}"/>
              </a:ext>
            </a:extLst>
          </p:cNvPr>
          <p:cNvPicPr>
            <a:picLocks noChangeAspect="1"/>
          </p:cNvPicPr>
          <p:nvPr/>
        </p:nvPicPr>
        <p:blipFill>
          <a:blip r:embed="rId2"/>
          <a:stretch>
            <a:fillRect/>
          </a:stretch>
        </p:blipFill>
        <p:spPr>
          <a:xfrm>
            <a:off x="525983" y="2815464"/>
            <a:ext cx="1684628" cy="1871809"/>
          </a:xfrm>
          <a:prstGeom prst="rect">
            <a:avLst/>
          </a:prstGeom>
        </p:spPr>
      </p:pic>
      <p:pic>
        <p:nvPicPr>
          <p:cNvPr id="10" name="Рисунок 9">
            <a:extLst>
              <a:ext uri="{FF2B5EF4-FFF2-40B4-BE49-F238E27FC236}">
                <a16:creationId xmlns:a16="http://schemas.microsoft.com/office/drawing/2014/main" id="{9AB626BA-4A14-BFDD-2782-980FE8D8BC92}"/>
              </a:ext>
            </a:extLst>
          </p:cNvPr>
          <p:cNvPicPr>
            <a:picLocks noChangeAspect="1"/>
          </p:cNvPicPr>
          <p:nvPr/>
        </p:nvPicPr>
        <p:blipFill>
          <a:blip r:embed="rId3"/>
          <a:stretch>
            <a:fillRect/>
          </a:stretch>
        </p:blipFill>
        <p:spPr>
          <a:xfrm>
            <a:off x="7681079" y="1517750"/>
            <a:ext cx="2179981" cy="834200"/>
          </a:xfrm>
          <a:prstGeom prst="rect">
            <a:avLst/>
          </a:prstGeom>
        </p:spPr>
      </p:pic>
    </p:spTree>
    <p:extLst>
      <p:ext uri="{BB962C8B-B14F-4D97-AF65-F5344CB8AC3E}">
        <p14:creationId xmlns:p14="http://schemas.microsoft.com/office/powerpoint/2010/main" val="277180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1E471-E377-D646-FE74-74B67002759E}"/>
              </a:ext>
            </a:extLst>
          </p:cNvPr>
          <p:cNvSpPr txBox="1"/>
          <p:nvPr/>
        </p:nvSpPr>
        <p:spPr>
          <a:xfrm>
            <a:off x="692727" y="1411640"/>
            <a:ext cx="9306357"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Arial" panose="020B0604020202020204" pitchFamily="34" charset="0"/>
              </a:rPr>
              <a:t>В том случае, если Президиум выразил отрицательное мотивированное мнение  по предполагаемому решению работодателя, в </a:t>
            </a:r>
            <a:r>
              <a:rPr kumimoji="0" lang="ru-RU" sz="1400" b="1" i="0" u="none" strike="noStrike" kern="1200" cap="none" spc="0" normalizeH="0" baseline="0" noProof="0" dirty="0">
                <a:ln>
                  <a:noFill/>
                </a:ln>
                <a:solidFill>
                  <a:srgbClr val="C00000"/>
                </a:solidFill>
                <a:effectLst/>
                <a:uLnTx/>
                <a:uFillTx/>
                <a:latin typeface="Lato" panose="020F0502020204030203" pitchFamily="34" charset="0"/>
                <a:ea typeface="Calibri" panose="020F0502020204030204" pitchFamily="34" charset="0"/>
                <a:cs typeface="Arial" panose="020B0604020202020204" pitchFamily="34" charset="0"/>
              </a:rPr>
              <a:t>течение трех рабочих дней</a:t>
            </a:r>
            <a:r>
              <a:rPr kumimoji="0" lang="ru-RU" sz="1400" b="0" i="0" u="none" strike="noStrike" kern="1200" cap="none" spc="0" normalizeH="0" baseline="0" noProof="0" dirty="0">
                <a:ln>
                  <a:noFill/>
                </a:ln>
                <a:solidFill>
                  <a:srgbClr val="009999"/>
                </a:solidFill>
                <a:effectLst/>
                <a:uLnTx/>
                <a:uFillTx/>
                <a:latin typeface="Lato" panose="020F0502020204030203" pitchFamily="34" charset="0"/>
                <a:ea typeface="Calibri" panose="020F0502020204030204" pitchFamily="34" charset="0"/>
                <a:cs typeface="Arial" panose="020B0604020202020204" pitchFamily="34" charset="0"/>
              </a:rPr>
              <a:t> </a:t>
            </a:r>
            <a:r>
              <a:rPr kumimoji="0" lang="ru-RU" sz="1400" b="0"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Arial" panose="020B0604020202020204" pitchFamily="34" charset="0"/>
              </a:rPr>
              <a:t>стороны вправе провести дополнительные консультации, результаты которых оформляются протоколом (статья 374 Трудового кодекса РФ)</a:t>
            </a:r>
          </a:p>
        </p:txBody>
      </p:sp>
      <p:sp>
        <p:nvSpPr>
          <p:cNvPr id="6" name="TextBox 5">
            <a:extLst>
              <a:ext uri="{FF2B5EF4-FFF2-40B4-BE49-F238E27FC236}">
                <a16:creationId xmlns:a16="http://schemas.microsoft.com/office/drawing/2014/main" id="{C37E1633-0B04-4014-240C-6FE503DF25E8}"/>
              </a:ext>
            </a:extLst>
          </p:cNvPr>
          <p:cNvSpPr txBox="1"/>
          <p:nvPr/>
        </p:nvSpPr>
        <p:spPr>
          <a:xfrm>
            <a:off x="0" y="919175"/>
            <a:ext cx="10155822"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rPr>
              <a:t>Порядок учета мотивированного мнения соответствующего вышестоящего профоргана.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rPr>
              <a:t>Дополнительные консультации как способ урегулирования разногласий</a:t>
            </a:r>
          </a:p>
        </p:txBody>
      </p:sp>
      <p:sp>
        <p:nvSpPr>
          <p:cNvPr id="7" name="Прямоугольник: скругленные углы 6">
            <a:extLst>
              <a:ext uri="{FF2B5EF4-FFF2-40B4-BE49-F238E27FC236}">
                <a16:creationId xmlns:a16="http://schemas.microsoft.com/office/drawing/2014/main" id="{20824902-A951-12BD-ACD3-8E379D04B0B1}"/>
              </a:ext>
            </a:extLst>
          </p:cNvPr>
          <p:cNvSpPr/>
          <p:nvPr/>
        </p:nvSpPr>
        <p:spPr>
          <a:xfrm>
            <a:off x="1228871" y="2266497"/>
            <a:ext cx="8836501" cy="814005"/>
          </a:xfrm>
          <a:prstGeom prst="roundRect">
            <a:avLst/>
          </a:prstGeom>
          <a:gradFill>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rPr>
              <a:t>Инициатива о проведении дополнительных   консультаций, в рамках статьи 374 Трудового кодекса РФ, может исходить от любой из сторон</a:t>
            </a:r>
            <a:r>
              <a:rPr kumimoji="0" lang="ru-RU" sz="1400" b="0" i="0" u="none" strike="noStrike" kern="1200" cap="none" spc="0" normalizeH="0" baseline="0" noProof="0" dirty="0">
                <a:ln>
                  <a:noFill/>
                </a:ln>
                <a:solidFill>
                  <a:srgbClr val="009999"/>
                </a:solidFill>
                <a:effectLst/>
                <a:uLnTx/>
                <a:uFillTx/>
                <a:latin typeface="Lato" panose="020F0502020204030203" pitchFamily="34" charset="0"/>
                <a:ea typeface="Calibri" panose="020F0502020204030204" pitchFamily="34" charset="0"/>
                <a:cs typeface="Times New Roman" panose="02020603050405020304" pitchFamily="18" charset="0"/>
              </a:rPr>
              <a:t> </a:t>
            </a:r>
            <a:endParaRPr kumimoji="0" lang="ru-RU" sz="1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4EE4D46A-3002-0D1A-1102-12E2D1FE63DC}"/>
              </a:ext>
            </a:extLst>
          </p:cNvPr>
          <p:cNvSpPr txBox="1"/>
          <p:nvPr/>
        </p:nvSpPr>
        <p:spPr>
          <a:xfrm>
            <a:off x="334006" y="4516567"/>
            <a:ext cx="10252608" cy="271934"/>
          </a:xfrm>
          <a:prstGeom prst="rect">
            <a:avLst/>
          </a:prstGeom>
          <a:noFill/>
        </p:spPr>
        <p:txBody>
          <a:bodyPr wrap="square">
            <a:spAutoFit/>
          </a:bodyPr>
          <a:lstStyle/>
          <a:p>
            <a:pPr marL="0" marR="0" lvl="0" indent="0" algn="just" defTabSz="457200" rtl="0" eaLnBrk="1" fontAlgn="auto" latinLnBrk="0" hangingPunct="1">
              <a:lnSpc>
                <a:spcPct val="106000"/>
              </a:lnSpc>
              <a:spcBef>
                <a:spcPts val="0"/>
              </a:spcBef>
              <a:spcAft>
                <a:spcPts val="800"/>
              </a:spcAft>
              <a:buClrTx/>
              <a:buSzTx/>
              <a:buFontTx/>
              <a:buNone/>
              <a:tabLst/>
              <a:defRPr/>
            </a:pPr>
            <a:r>
              <a:rPr kumimoji="0" lang="ru-RU" sz="1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12" name="Прямоугольник: скругленные углы 11">
            <a:extLst>
              <a:ext uri="{FF2B5EF4-FFF2-40B4-BE49-F238E27FC236}">
                <a16:creationId xmlns:a16="http://schemas.microsoft.com/office/drawing/2014/main" id="{36375661-FDB1-4510-7DA2-1F1076198759}"/>
              </a:ext>
            </a:extLst>
          </p:cNvPr>
          <p:cNvSpPr/>
          <p:nvPr/>
        </p:nvSpPr>
        <p:spPr>
          <a:xfrm>
            <a:off x="1319321" y="4502450"/>
            <a:ext cx="8836501" cy="814005"/>
          </a:xfrm>
          <a:prstGeom prst="roundRect">
            <a:avLst/>
          </a:prstGeom>
          <a:gradFill>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Гострудинспекция в течение десяти рабочих дней со дня получения жалобы (заявления) рассматривает вопрос о данном увольнении и в случае признания его незаконным выдает работодателю обязательное для исполнения предписание о восстановлении работника на работе с оплатой вынужденного прогула.</a:t>
            </a:r>
            <a:endParaRPr kumimoji="0" lang="ru-RU" sz="1400" b="1"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endParaRPr>
          </a:p>
        </p:txBody>
      </p:sp>
      <p:sp>
        <p:nvSpPr>
          <p:cNvPr id="13" name="Прямоугольник: скругленные углы 12">
            <a:extLst>
              <a:ext uri="{FF2B5EF4-FFF2-40B4-BE49-F238E27FC236}">
                <a16:creationId xmlns:a16="http://schemas.microsoft.com/office/drawing/2014/main" id="{C5769447-3849-9FB4-1B68-E304162828F1}"/>
              </a:ext>
            </a:extLst>
          </p:cNvPr>
          <p:cNvSpPr/>
          <p:nvPr/>
        </p:nvSpPr>
        <p:spPr>
          <a:xfrm>
            <a:off x="1246807" y="3182097"/>
            <a:ext cx="8836501" cy="1155322"/>
          </a:xfrm>
          <a:prstGeom prst="roundRect">
            <a:avLst/>
          </a:prstGeom>
          <a:gradFill>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В случае, если согласие не достигнуто, работодатель по истечении 10 дней со дня получения вышестоящим выборным профсоюзным органом документов вправе принять окончательное решение самостоятельно (часть 9 статьи 374 Трудового кодекса РФ), которое может быть обжаловано работником или представляющим его интересы выборным профсоюзным органом в соответствующую государственную инспекцию труда.</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5391BAF6-DCDA-64CE-84A4-F270471FEE26}"/>
              </a:ext>
            </a:extLst>
          </p:cNvPr>
          <p:cNvPicPr>
            <a:picLocks noChangeAspect="1"/>
          </p:cNvPicPr>
          <p:nvPr/>
        </p:nvPicPr>
        <p:blipFill>
          <a:blip r:embed="rId2"/>
          <a:stretch>
            <a:fillRect/>
          </a:stretch>
        </p:blipFill>
        <p:spPr>
          <a:xfrm>
            <a:off x="162888" y="3272060"/>
            <a:ext cx="927103" cy="843628"/>
          </a:xfrm>
          <a:prstGeom prst="rect">
            <a:avLst/>
          </a:prstGeom>
        </p:spPr>
      </p:pic>
      <p:pic>
        <p:nvPicPr>
          <p:cNvPr id="15" name="Рисунок 14">
            <a:extLst>
              <a:ext uri="{FF2B5EF4-FFF2-40B4-BE49-F238E27FC236}">
                <a16:creationId xmlns:a16="http://schemas.microsoft.com/office/drawing/2014/main" id="{4CCACEA3-B88D-AB61-86FF-DE45D8A9859D}"/>
              </a:ext>
            </a:extLst>
          </p:cNvPr>
          <p:cNvPicPr>
            <a:picLocks noChangeAspect="1"/>
          </p:cNvPicPr>
          <p:nvPr/>
        </p:nvPicPr>
        <p:blipFill>
          <a:blip r:embed="rId3"/>
          <a:stretch>
            <a:fillRect/>
          </a:stretch>
        </p:blipFill>
        <p:spPr>
          <a:xfrm>
            <a:off x="146044" y="4458712"/>
            <a:ext cx="990683" cy="901483"/>
          </a:xfrm>
          <a:prstGeom prst="rect">
            <a:avLst/>
          </a:prstGeom>
        </p:spPr>
      </p:pic>
      <p:pic>
        <p:nvPicPr>
          <p:cNvPr id="16" name="Рисунок 15">
            <a:extLst>
              <a:ext uri="{FF2B5EF4-FFF2-40B4-BE49-F238E27FC236}">
                <a16:creationId xmlns:a16="http://schemas.microsoft.com/office/drawing/2014/main" id="{7ECC1A7D-5B12-F5FD-7C04-B71FFE3DDF5E}"/>
              </a:ext>
            </a:extLst>
          </p:cNvPr>
          <p:cNvPicPr>
            <a:picLocks noChangeAspect="1"/>
          </p:cNvPicPr>
          <p:nvPr/>
        </p:nvPicPr>
        <p:blipFill>
          <a:blip r:embed="rId4"/>
          <a:stretch>
            <a:fillRect/>
          </a:stretch>
        </p:blipFill>
        <p:spPr>
          <a:xfrm>
            <a:off x="209625" y="2277988"/>
            <a:ext cx="927102" cy="843627"/>
          </a:xfrm>
          <a:prstGeom prst="rect">
            <a:avLst/>
          </a:prstGeom>
        </p:spPr>
      </p:pic>
      <p:sp>
        <p:nvSpPr>
          <p:cNvPr id="17" name="TextBox 16">
            <a:extLst>
              <a:ext uri="{FF2B5EF4-FFF2-40B4-BE49-F238E27FC236}">
                <a16:creationId xmlns:a16="http://schemas.microsoft.com/office/drawing/2014/main" id="{967CBAE2-BE36-9FA1-1436-0659B1F780D4}"/>
              </a:ext>
            </a:extLst>
          </p:cNvPr>
          <p:cNvSpPr txBox="1"/>
          <p:nvPr/>
        </p:nvSpPr>
        <p:spPr>
          <a:xfrm>
            <a:off x="485522" y="5418050"/>
            <a:ext cx="95798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CA2324"/>
                </a:solidFill>
                <a:effectLst/>
                <a:uLnTx/>
                <a:uFillTx/>
                <a:latin typeface="Lato" panose="020F0502020204030203" pitchFamily="34" charset="0"/>
                <a:ea typeface="Lato" panose="020F0502020204030203" pitchFamily="34" charset="0"/>
                <a:cs typeface="Lato" panose="020F0502020204030203" pitchFamily="34" charset="0"/>
              </a:rPr>
              <a:t>Соблюдение процедуры обжалования в гострудинспекции не лишает сторон права обратиться в судебные органы</a:t>
            </a:r>
          </a:p>
        </p:txBody>
      </p:sp>
    </p:spTree>
    <p:extLst>
      <p:ext uri="{BB962C8B-B14F-4D97-AF65-F5344CB8AC3E}">
        <p14:creationId xmlns:p14="http://schemas.microsoft.com/office/powerpoint/2010/main" val="3477387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456F86-5257-8144-210E-57621FFE570E}"/>
              </a:ext>
            </a:extLst>
          </p:cNvPr>
          <p:cNvSpPr txBox="1"/>
          <p:nvPr/>
        </p:nvSpPr>
        <p:spPr>
          <a:xfrm>
            <a:off x="392722" y="1850935"/>
            <a:ext cx="9149863" cy="2956322"/>
          </a:xfrm>
          <a:prstGeom prst="rect">
            <a:avLst/>
          </a:prstGeom>
          <a:noFill/>
        </p:spPr>
        <p:txBody>
          <a:bodyPr wrap="square">
            <a:spAutoFit/>
          </a:bodyPr>
          <a:lstStyle/>
          <a:p>
            <a:pPr algn="just"/>
            <a:r>
              <a:rPr lang="ru-RU" sz="1400" dirty="0">
                <a:effectLst/>
                <a:latin typeface="Lato" panose="020F0502020204030203" pitchFamily="34" charset="0"/>
                <a:ea typeface="Calibri" panose="020F0502020204030204" pitchFamily="34" charset="0"/>
                <a:cs typeface="Arial" panose="020B0604020202020204" pitchFamily="34" charset="0"/>
              </a:rPr>
              <a:t>Работодатель вправе уволить руководителя (его заместителя) выборного коллегиального органа профсоюзной организации по основанию, предусмотренному пунктом 5 части 1 статьи 81 Трудового кодекса РФ, в течение одного месяца с момента (части 7, 12 статьи 374 Трудового кодекса РФ):</a:t>
            </a:r>
          </a:p>
          <a:p>
            <a:pPr algn="just"/>
            <a:endParaRPr lang="ru-RU" sz="1400" dirty="0">
              <a:effectLst/>
              <a:latin typeface="Lato" panose="020F0502020204030203" pitchFamily="34" charset="0"/>
              <a:ea typeface="Calibri" panose="020F0502020204030204" pitchFamily="34" charset="0"/>
              <a:cs typeface="Arial" panose="020B0604020202020204" pitchFamily="34" charset="0"/>
            </a:endParaRPr>
          </a:p>
          <a:p>
            <a:pPr algn="just"/>
            <a:r>
              <a:rPr lang="ru-RU" sz="1400" dirty="0">
                <a:effectLst/>
                <a:latin typeface="Lato" panose="020F0502020204030203" pitchFamily="34" charset="0"/>
                <a:ea typeface="Calibri" panose="020F0502020204030204" pitchFamily="34" charset="0"/>
                <a:cs typeface="Arial" panose="020B0604020202020204" pitchFamily="34" charset="0"/>
              </a:rPr>
              <a:t>- получения мотивированного мнения соответствующего вышестоящего выборного профсоюзного органа о согласии с увольнением;</a:t>
            </a:r>
          </a:p>
          <a:p>
            <a:pPr algn="just"/>
            <a:r>
              <a:rPr lang="ru-RU" sz="1400" dirty="0">
                <a:effectLst/>
                <a:latin typeface="Lato" panose="020F0502020204030203" pitchFamily="34" charset="0"/>
                <a:ea typeface="Calibri" panose="020F0502020204030204" pitchFamily="34" charset="0"/>
                <a:cs typeface="Arial" panose="020B0604020202020204" pitchFamily="34" charset="0"/>
              </a:rPr>
              <a:t>- истечения установленного срока представления мотивированного мнения.</a:t>
            </a:r>
          </a:p>
          <a:p>
            <a:pPr algn="just"/>
            <a:endParaRPr lang="ru-RU" sz="1400" dirty="0">
              <a:effectLst/>
              <a:latin typeface="Lato" panose="020F0502020204030203" pitchFamily="34" charset="0"/>
              <a:ea typeface="Calibri" panose="020F0502020204030204" pitchFamily="34" charset="0"/>
              <a:cs typeface="Arial" panose="020B0604020202020204" pitchFamily="34" charset="0"/>
            </a:endParaRPr>
          </a:p>
          <a:p>
            <a:pPr algn="just"/>
            <a:endParaRPr lang="ru-RU" sz="1400" dirty="0">
              <a:latin typeface="Lato" panose="020F0502020204030203" pitchFamily="34" charset="0"/>
              <a:ea typeface="Calibri" panose="020F0502020204030204" pitchFamily="34" charset="0"/>
              <a:cs typeface="Arial" panose="020B0604020202020204" pitchFamily="34" charset="0"/>
            </a:endParaRPr>
          </a:p>
          <a:p>
            <a:pPr algn="just"/>
            <a:r>
              <a:rPr lang="ru-RU" sz="1400" dirty="0">
                <a:effectLst/>
                <a:latin typeface="Lato" panose="020F0502020204030203" pitchFamily="34" charset="0"/>
                <a:ea typeface="Calibri" panose="020F0502020204030204" pitchFamily="34" charset="0"/>
                <a:cs typeface="Arial" panose="020B0604020202020204" pitchFamily="34" charset="0"/>
              </a:rPr>
              <a:t>В указанный месячный срок не включаются периоды временной нетрудоспособности работника, пребывания его в отпуске и другие периоды отсутствия работника, когда за ним сохраняется место работы (должность) (часть 12 статьи  374 Трудового кодекса РФ).</a:t>
            </a:r>
          </a:p>
          <a:p>
            <a:pPr algn="just">
              <a:lnSpc>
                <a:spcPct val="106000"/>
              </a:lnSpc>
              <a:spcAft>
                <a:spcPts val="800"/>
              </a:spcAft>
            </a:pPr>
            <a:r>
              <a:rPr lang="ru-RU" sz="1800" dirty="0">
                <a:effectLst/>
                <a:latin typeface="Lato" panose="020F0502020204030203" pitchFamily="34" charset="0"/>
                <a:ea typeface="Calibri" panose="020F0502020204030204" pitchFamily="34" charset="0"/>
                <a:cs typeface="Arial" panose="020B0604020202020204" pitchFamily="34"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6D196B8-B1DB-A8A4-9CBC-072658371739}"/>
              </a:ext>
            </a:extLst>
          </p:cNvPr>
          <p:cNvSpPr txBox="1"/>
          <p:nvPr/>
        </p:nvSpPr>
        <p:spPr>
          <a:xfrm>
            <a:off x="392722" y="861582"/>
            <a:ext cx="9724279" cy="646331"/>
          </a:xfrm>
          <a:prstGeom prst="rect">
            <a:avLst/>
          </a:prstGeom>
          <a:noFill/>
        </p:spPr>
        <p:txBody>
          <a:bodyPr wrap="square">
            <a:spAutoFit/>
          </a:bodyPr>
          <a:lstStyle/>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Порядок учета предварительного согласия соответствующего вышестоящего профоргана. </a:t>
            </a:r>
            <a:r>
              <a:rPr lang="ru-RU" b="1" dirty="0">
                <a:solidFill>
                  <a:srgbClr val="0070C0"/>
                </a:solidFill>
                <a:latin typeface="Lato" panose="020F0502020204030203" pitchFamily="34" charset="0"/>
                <a:ea typeface="Lato" panose="020F0502020204030203" pitchFamily="34" charset="0"/>
                <a:cs typeface="Lato" panose="020F0502020204030203" pitchFamily="34" charset="0"/>
              </a:rPr>
              <a:t>П</a:t>
            </a: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ринятие решения работодателем </a:t>
            </a:r>
          </a:p>
        </p:txBody>
      </p:sp>
    </p:spTree>
    <p:extLst>
      <p:ext uri="{BB962C8B-B14F-4D97-AF65-F5344CB8AC3E}">
        <p14:creationId xmlns:p14="http://schemas.microsoft.com/office/powerpoint/2010/main" val="285828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4146" y="800297"/>
            <a:ext cx="9821294" cy="658835"/>
          </a:xfrm>
          <a:prstGeom prst="rect">
            <a:avLst/>
          </a:prstGeom>
        </p:spPr>
        <p:txBody>
          <a:bodyPr wrap="square">
            <a:spAutoFit/>
          </a:bodyPr>
          <a:lstStyle/>
          <a:p>
            <a:pPr algn="ctr"/>
            <a:r>
              <a:rPr lang="ru-RU" sz="1227" b="1" dirty="0">
                <a:solidFill>
                  <a:srgbClr val="CA2324"/>
                </a:solidFill>
                <a:latin typeface="Lato" panose="020F0502020204030203" pitchFamily="34" charset="0"/>
                <a:ea typeface="Lato" panose="020F0502020204030203" pitchFamily="34" charset="0"/>
                <a:cs typeface="Lato" panose="020F0502020204030203" pitchFamily="34" charset="0"/>
              </a:rPr>
              <a:t>Схема порядка учета мотивированного мнения соответствующего вышестоящего выборного профсоюзного органа при принятии локального нормативного акта, связанного с расторжением трудового договора, в соответствии с частью 5 статьи 374 Трудового кодекса РФ</a:t>
            </a:r>
          </a:p>
        </p:txBody>
      </p:sp>
      <p:sp>
        <p:nvSpPr>
          <p:cNvPr id="5" name="Прямоугольник 4"/>
          <p:cNvSpPr/>
          <p:nvPr/>
        </p:nvSpPr>
        <p:spPr>
          <a:xfrm>
            <a:off x="84146" y="2072625"/>
            <a:ext cx="10233709"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рассматривает проект локального нормативного акта не позднее 7 рабочих дней</a:t>
            </a:r>
          </a:p>
        </p:txBody>
      </p:sp>
      <p:sp>
        <p:nvSpPr>
          <p:cNvPr id="4" name="Прямоугольник 3">
            <a:extLst>
              <a:ext uri="{FF2B5EF4-FFF2-40B4-BE49-F238E27FC236}">
                <a16:creationId xmlns:a16="http://schemas.microsoft.com/office/drawing/2014/main" id="{43FA2655-3196-C0BE-460B-56DBC8FAD728}"/>
              </a:ext>
            </a:extLst>
          </p:cNvPr>
          <p:cNvSpPr/>
          <p:nvPr/>
        </p:nvSpPr>
        <p:spPr>
          <a:xfrm>
            <a:off x="84146" y="1524236"/>
            <a:ext cx="10233709" cy="416140"/>
          </a:xfrm>
          <a:prstGeom prst="rect">
            <a:avLst/>
          </a:prstGeom>
          <a:solidFill>
            <a:schemeClr val="bg1">
              <a:lumMod val="85000"/>
            </a:schemeClr>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направляет проект приказа, а также копии документов, являющихся основанием для принятия указанного решения, в вышестоящий выборный профсоюзный орган (Президиум)</a:t>
            </a:r>
          </a:p>
        </p:txBody>
      </p:sp>
      <p:sp>
        <p:nvSpPr>
          <p:cNvPr id="7" name="Прямоугольник 6">
            <a:extLst>
              <a:ext uri="{FF2B5EF4-FFF2-40B4-BE49-F238E27FC236}">
                <a16:creationId xmlns:a16="http://schemas.microsoft.com/office/drawing/2014/main" id="{CE574D7D-E125-1647-2CC5-C9FF57CA2313}"/>
              </a:ext>
            </a:extLst>
          </p:cNvPr>
          <p:cNvSpPr/>
          <p:nvPr/>
        </p:nvSpPr>
        <p:spPr>
          <a:xfrm>
            <a:off x="84146" y="2448979"/>
            <a:ext cx="10233709" cy="254237"/>
          </a:xfrm>
          <a:prstGeom prst="rect">
            <a:avLst/>
          </a:prstGeom>
          <a:solidFill>
            <a:schemeClr val="bg1">
              <a:lumMod val="85000"/>
            </a:schemeClr>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направляет работодателю мотивированное мнение, оформленное в письменной форме</a:t>
            </a:r>
          </a:p>
        </p:txBody>
      </p:sp>
      <p:sp>
        <p:nvSpPr>
          <p:cNvPr id="10" name="Прямоугольник 9">
            <a:extLst>
              <a:ext uri="{FF2B5EF4-FFF2-40B4-BE49-F238E27FC236}">
                <a16:creationId xmlns:a16="http://schemas.microsoft.com/office/drawing/2014/main" id="{00F54C77-0F13-691F-3311-7C978A5F1F34}"/>
              </a:ext>
            </a:extLst>
          </p:cNvPr>
          <p:cNvSpPr/>
          <p:nvPr/>
        </p:nvSpPr>
        <p:spPr>
          <a:xfrm>
            <a:off x="84145" y="2806068"/>
            <a:ext cx="3704529"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соглашается с проектом</a:t>
            </a:r>
          </a:p>
        </p:txBody>
      </p:sp>
      <p:sp>
        <p:nvSpPr>
          <p:cNvPr id="11" name="Прямоугольник 10">
            <a:extLst>
              <a:ext uri="{FF2B5EF4-FFF2-40B4-BE49-F238E27FC236}">
                <a16:creationId xmlns:a16="http://schemas.microsoft.com/office/drawing/2014/main" id="{FE94980A-D8B6-2475-1E6E-A4E2138066DC}"/>
              </a:ext>
            </a:extLst>
          </p:cNvPr>
          <p:cNvSpPr/>
          <p:nvPr/>
        </p:nvSpPr>
        <p:spPr>
          <a:xfrm>
            <a:off x="4093281" y="2842378"/>
            <a:ext cx="6224574"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не соглашается с проектом локального нормативного акта</a:t>
            </a:r>
          </a:p>
        </p:txBody>
      </p:sp>
      <p:sp>
        <p:nvSpPr>
          <p:cNvPr id="12" name="Прямоугольник 11">
            <a:extLst>
              <a:ext uri="{FF2B5EF4-FFF2-40B4-BE49-F238E27FC236}">
                <a16:creationId xmlns:a16="http://schemas.microsoft.com/office/drawing/2014/main" id="{745C37A8-E3CF-7000-40D1-48B10A5438C7}"/>
              </a:ext>
            </a:extLst>
          </p:cNvPr>
          <p:cNvSpPr/>
          <p:nvPr/>
        </p:nvSpPr>
        <p:spPr>
          <a:xfrm>
            <a:off x="84151" y="3163997"/>
            <a:ext cx="3704531" cy="254237"/>
          </a:xfrm>
          <a:prstGeom prst="rect">
            <a:avLst/>
          </a:prstGeom>
          <a:solidFill>
            <a:srgbClr val="D9D9D9"/>
          </a:solidFill>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принимает локальный нормативный акт</a:t>
            </a:r>
          </a:p>
        </p:txBody>
      </p:sp>
      <p:sp>
        <p:nvSpPr>
          <p:cNvPr id="13" name="Прямоугольник 12">
            <a:extLst>
              <a:ext uri="{FF2B5EF4-FFF2-40B4-BE49-F238E27FC236}">
                <a16:creationId xmlns:a16="http://schemas.microsoft.com/office/drawing/2014/main" id="{17F4E4D8-02C1-FF10-E741-2FE58116B07F}"/>
              </a:ext>
            </a:extLst>
          </p:cNvPr>
          <p:cNvSpPr/>
          <p:nvPr/>
        </p:nvSpPr>
        <p:spPr>
          <a:xfrm>
            <a:off x="4093281" y="3192786"/>
            <a:ext cx="6224574"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соглашается с мотивированным мнением Президиума </a:t>
            </a:r>
          </a:p>
        </p:txBody>
      </p:sp>
      <p:sp>
        <p:nvSpPr>
          <p:cNvPr id="14" name="Прямоугольник 13">
            <a:extLst>
              <a:ext uri="{FF2B5EF4-FFF2-40B4-BE49-F238E27FC236}">
                <a16:creationId xmlns:a16="http://schemas.microsoft.com/office/drawing/2014/main" id="{40E1C041-2F36-4A9B-C525-4EA94C5CC0B5}"/>
              </a:ext>
            </a:extLst>
          </p:cNvPr>
          <p:cNvSpPr/>
          <p:nvPr/>
        </p:nvSpPr>
        <p:spPr>
          <a:xfrm>
            <a:off x="450462" y="3610624"/>
            <a:ext cx="3076840" cy="1387559"/>
          </a:xfrm>
          <a:prstGeom prst="rect">
            <a:avLst/>
          </a:prstGeom>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Работодатель имеет право расторгнуть трудовой договор в течение одного месяца с момента получения мотивированного мнения соответствующего вышестоящего выборного профсоюзного органа о согласии с увольнением; истечения установленного срока представления мотивированного мнения</a:t>
            </a:r>
          </a:p>
        </p:txBody>
      </p:sp>
      <p:sp>
        <p:nvSpPr>
          <p:cNvPr id="15" name="Прямоугольник 14">
            <a:extLst>
              <a:ext uri="{FF2B5EF4-FFF2-40B4-BE49-F238E27FC236}">
                <a16:creationId xmlns:a16="http://schemas.microsoft.com/office/drawing/2014/main" id="{9704ADCB-312E-A85A-B06E-774B3F664D40}"/>
              </a:ext>
            </a:extLst>
          </p:cNvPr>
          <p:cNvSpPr/>
          <p:nvPr/>
        </p:nvSpPr>
        <p:spPr>
          <a:xfrm>
            <a:off x="4093282" y="3552825"/>
            <a:ext cx="6224573" cy="41614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В случае несогласия Стороны проводят дополнительные консультации в течение 3 рабочих дней после вынесения отрицательного мотивированного мнения </a:t>
            </a:r>
          </a:p>
        </p:txBody>
      </p:sp>
      <p:sp>
        <p:nvSpPr>
          <p:cNvPr id="16" name="Прямоугольник 15">
            <a:extLst>
              <a:ext uri="{FF2B5EF4-FFF2-40B4-BE49-F238E27FC236}">
                <a16:creationId xmlns:a16="http://schemas.microsoft.com/office/drawing/2014/main" id="{F449F319-5949-96A7-1635-D3AD4ED1DB72}"/>
              </a:ext>
            </a:extLst>
          </p:cNvPr>
          <p:cNvSpPr/>
          <p:nvPr/>
        </p:nvSpPr>
        <p:spPr>
          <a:xfrm>
            <a:off x="4093279" y="4050167"/>
            <a:ext cx="6224575" cy="254237"/>
          </a:xfrm>
          <a:prstGeom prst="rect">
            <a:avLst/>
          </a:prstGeom>
          <a:solidFill>
            <a:srgbClr val="D9D9D9"/>
          </a:solidFill>
          <a:ln w="12700">
            <a:solidFill>
              <a:schemeClr val="accent1"/>
            </a:solidFill>
          </a:ln>
        </p:spPr>
        <p:txBody>
          <a:bodyPr wrap="square">
            <a:spAutoFit/>
          </a:bodyPr>
          <a:lstStyle/>
          <a:p>
            <a:pPr algn="ctr"/>
            <a:r>
              <a:rPr lang="ru-RU" sz="1052" dirty="0">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При недостижении согласия оформляется протокол разногласий </a:t>
            </a:r>
          </a:p>
        </p:txBody>
      </p:sp>
      <p:sp>
        <p:nvSpPr>
          <p:cNvPr id="17" name="Прямоугольник 16">
            <a:extLst>
              <a:ext uri="{FF2B5EF4-FFF2-40B4-BE49-F238E27FC236}">
                <a16:creationId xmlns:a16="http://schemas.microsoft.com/office/drawing/2014/main" id="{98E785A8-A8D8-7455-D670-31F5C5F54C3A}"/>
              </a:ext>
            </a:extLst>
          </p:cNvPr>
          <p:cNvSpPr/>
          <p:nvPr/>
        </p:nvSpPr>
        <p:spPr>
          <a:xfrm>
            <a:off x="4093279" y="4408380"/>
            <a:ext cx="6224576" cy="254237"/>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Президиум может обжаловать принятие локального нормативного акта через: </a:t>
            </a:r>
          </a:p>
        </p:txBody>
      </p:sp>
      <p:sp>
        <p:nvSpPr>
          <p:cNvPr id="18" name="Прямоугольник 17">
            <a:extLst>
              <a:ext uri="{FF2B5EF4-FFF2-40B4-BE49-F238E27FC236}">
                <a16:creationId xmlns:a16="http://schemas.microsoft.com/office/drawing/2014/main" id="{ECA6C832-2A75-7F93-E32C-47F35D0E20F3}"/>
              </a:ext>
            </a:extLst>
          </p:cNvPr>
          <p:cNvSpPr/>
          <p:nvPr/>
        </p:nvSpPr>
        <p:spPr>
          <a:xfrm>
            <a:off x="4093279" y="4767709"/>
            <a:ext cx="3761385"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соответствующую государственную инспекцию труда </a:t>
            </a:r>
          </a:p>
        </p:txBody>
      </p:sp>
      <p:sp>
        <p:nvSpPr>
          <p:cNvPr id="19" name="Прямоугольник 18">
            <a:extLst>
              <a:ext uri="{FF2B5EF4-FFF2-40B4-BE49-F238E27FC236}">
                <a16:creationId xmlns:a16="http://schemas.microsoft.com/office/drawing/2014/main" id="{A2CAF0FF-C42C-924C-4C6C-78FBB3833E45}"/>
              </a:ext>
            </a:extLst>
          </p:cNvPr>
          <p:cNvSpPr/>
          <p:nvPr/>
        </p:nvSpPr>
        <p:spPr>
          <a:xfrm>
            <a:off x="8190228" y="4777437"/>
            <a:ext cx="2127627" cy="254237"/>
          </a:xfrm>
          <a:prstGeom prst="rect">
            <a:avLst/>
          </a:prstGeom>
          <a:solidFill>
            <a:srgbClr val="D9D9D9"/>
          </a:solidFill>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судебные инстанции</a:t>
            </a:r>
          </a:p>
        </p:txBody>
      </p:sp>
      <p:sp>
        <p:nvSpPr>
          <p:cNvPr id="20" name="Прямоугольник 19">
            <a:extLst>
              <a:ext uri="{FF2B5EF4-FFF2-40B4-BE49-F238E27FC236}">
                <a16:creationId xmlns:a16="http://schemas.microsoft.com/office/drawing/2014/main" id="{2620CF64-F25E-3396-05C5-83DCE9167DA8}"/>
              </a:ext>
            </a:extLst>
          </p:cNvPr>
          <p:cNvSpPr/>
          <p:nvPr/>
        </p:nvSpPr>
        <p:spPr>
          <a:xfrm>
            <a:off x="2959686" y="5146492"/>
            <a:ext cx="3653238" cy="90185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Проверка проводится в течение 10 дней со дня получения жалобы. В случае признания приказа незаконным выдает работодателю обязательное для исполнения предписание о восстановлении работника на работе с оплатой вынужденного прогула </a:t>
            </a:r>
          </a:p>
        </p:txBody>
      </p:sp>
      <p:sp>
        <p:nvSpPr>
          <p:cNvPr id="21" name="Прямоугольник 20">
            <a:extLst>
              <a:ext uri="{FF2B5EF4-FFF2-40B4-BE49-F238E27FC236}">
                <a16:creationId xmlns:a16="http://schemas.microsoft.com/office/drawing/2014/main" id="{309FCB4D-7993-955D-CF8A-79E0C752AF8A}"/>
              </a:ext>
            </a:extLst>
          </p:cNvPr>
          <p:cNvSpPr/>
          <p:nvPr/>
        </p:nvSpPr>
        <p:spPr>
          <a:xfrm>
            <a:off x="6733371" y="5120536"/>
            <a:ext cx="3583019" cy="901850"/>
          </a:xfrm>
          <a:prstGeom prst="rect">
            <a:avLst/>
          </a:prstGeom>
          <a:ln w="12700">
            <a:solidFill>
              <a:schemeClr val="accent1"/>
            </a:solidFill>
          </a:ln>
        </p:spPr>
        <p:txBody>
          <a:bodyPr wrap="square">
            <a:spAutoFit/>
          </a:bodyPr>
          <a:lstStyle/>
          <a:p>
            <a:pPr algn="ctr"/>
            <a:r>
              <a:rPr lang="ru-RU" sz="1052" dirty="0">
                <a:solidFill>
                  <a:srgbClr val="009999"/>
                </a:solidFill>
                <a:latin typeface="Lato" panose="020F0502020204030203" pitchFamily="34" charset="0"/>
                <a:ea typeface="Lato" panose="020F0502020204030203" pitchFamily="34" charset="0"/>
                <a:cs typeface="Lato" panose="020F0502020204030203" pitchFamily="34" charset="0"/>
              </a:rPr>
              <a:t> </a:t>
            </a:r>
            <a:r>
              <a:rPr lang="ru-RU" sz="1052" b="1" dirty="0">
                <a:latin typeface="Lato" panose="020F0502020204030203" pitchFamily="34" charset="0"/>
                <a:ea typeface="Lato" panose="020F0502020204030203" pitchFamily="34" charset="0"/>
                <a:cs typeface="Lato" panose="020F0502020204030203" pitchFamily="34" charset="0"/>
              </a:rPr>
              <a:t>При недостижении общего согласия по результатам консультаций работодатель по истечении десяти рабочих дней вправе принять окончательное решение и обжаловать представление в судебном порядке. </a:t>
            </a:r>
          </a:p>
        </p:txBody>
      </p:sp>
      <p:cxnSp>
        <p:nvCxnSpPr>
          <p:cNvPr id="23" name="Прямая со стрелкой 22">
            <a:extLst>
              <a:ext uri="{FF2B5EF4-FFF2-40B4-BE49-F238E27FC236}">
                <a16:creationId xmlns:a16="http://schemas.microsoft.com/office/drawing/2014/main" id="{D40489A9-E387-71D8-D7E9-9E28441DB7E3}"/>
              </a:ext>
            </a:extLst>
          </p:cNvPr>
          <p:cNvCxnSpPr/>
          <p:nvPr/>
        </p:nvCxnSpPr>
        <p:spPr>
          <a:xfrm>
            <a:off x="5345906" y="1928941"/>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07C16226-9D1A-DD62-DAF2-591A03B2826D}"/>
              </a:ext>
            </a:extLst>
          </p:cNvPr>
          <p:cNvCxnSpPr/>
          <p:nvPr/>
        </p:nvCxnSpPr>
        <p:spPr>
          <a:xfrm>
            <a:off x="5345906" y="2315447"/>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9AD691D2-8EF6-2D22-3300-8DB142945627}"/>
              </a:ext>
            </a:extLst>
          </p:cNvPr>
          <p:cNvCxnSpPr/>
          <p:nvPr/>
        </p:nvCxnSpPr>
        <p:spPr>
          <a:xfrm>
            <a:off x="1954268" y="2699017"/>
            <a:ext cx="0" cy="150576"/>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911C99D0-D59F-4170-D538-442A0FFB9412}"/>
              </a:ext>
            </a:extLst>
          </p:cNvPr>
          <p:cNvCxnSpPr/>
          <p:nvPr/>
        </p:nvCxnSpPr>
        <p:spPr>
          <a:xfrm>
            <a:off x="1958577" y="3061158"/>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8F6D1984-C7D7-9E79-7370-33F1CF838408}"/>
              </a:ext>
            </a:extLst>
          </p:cNvPr>
          <p:cNvCxnSpPr>
            <a:cxnSpLocks/>
          </p:cNvCxnSpPr>
          <p:nvPr/>
        </p:nvCxnSpPr>
        <p:spPr>
          <a:xfrm>
            <a:off x="1954268" y="3408300"/>
            <a:ext cx="0" cy="18935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B992D3E3-FAE4-59D5-5A8C-F16C8BB0A3F8}"/>
              </a:ext>
            </a:extLst>
          </p:cNvPr>
          <p:cNvCxnSpPr/>
          <p:nvPr/>
        </p:nvCxnSpPr>
        <p:spPr>
          <a:xfrm>
            <a:off x="7246684" y="2691801"/>
            <a:ext cx="0" cy="157792"/>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29FF5862-DF60-F7E8-348F-80DD72AA4CBA}"/>
              </a:ext>
            </a:extLst>
          </p:cNvPr>
          <p:cNvCxnSpPr/>
          <p:nvPr/>
        </p:nvCxnSpPr>
        <p:spPr>
          <a:xfrm>
            <a:off x="7258150" y="308520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CE811ED1-E2FB-FFB8-FA93-6D9F46C9D904}"/>
              </a:ext>
            </a:extLst>
          </p:cNvPr>
          <p:cNvCxnSpPr/>
          <p:nvPr/>
        </p:nvCxnSpPr>
        <p:spPr>
          <a:xfrm>
            <a:off x="7249531" y="3426591"/>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78BFCDFE-1CC0-D226-7CBA-4E049D48B746}"/>
              </a:ext>
            </a:extLst>
          </p:cNvPr>
          <p:cNvCxnSpPr/>
          <p:nvPr/>
        </p:nvCxnSpPr>
        <p:spPr>
          <a:xfrm>
            <a:off x="7269616" y="395753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A4DE894E-3380-3694-769D-700BB9008E12}"/>
              </a:ext>
            </a:extLst>
          </p:cNvPr>
          <p:cNvCxnSpPr/>
          <p:nvPr/>
        </p:nvCxnSpPr>
        <p:spPr>
          <a:xfrm>
            <a:off x="7246684" y="4292990"/>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45C9C3CA-854A-3375-9C8A-14AC8C41D705}"/>
              </a:ext>
            </a:extLst>
          </p:cNvPr>
          <p:cNvCxnSpPr/>
          <p:nvPr/>
        </p:nvCxnSpPr>
        <p:spPr>
          <a:xfrm>
            <a:off x="5973971" y="4641475"/>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95948A10-0296-5FFE-77C5-70B495F219D5}"/>
              </a:ext>
            </a:extLst>
          </p:cNvPr>
          <p:cNvCxnSpPr/>
          <p:nvPr/>
        </p:nvCxnSpPr>
        <p:spPr>
          <a:xfrm>
            <a:off x="9322183" y="4651203"/>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23C8DC20-7F8C-E08B-CF96-7077BB0100C3}"/>
              </a:ext>
            </a:extLst>
          </p:cNvPr>
          <p:cNvCxnSpPr/>
          <p:nvPr/>
        </p:nvCxnSpPr>
        <p:spPr>
          <a:xfrm>
            <a:off x="4702315" y="5020259"/>
            <a:ext cx="0" cy="126233"/>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859315D9-FBB4-4549-8DF0-9E3B0489A064}"/>
              </a:ext>
            </a:extLst>
          </p:cNvPr>
          <p:cNvCxnSpPr>
            <a:cxnSpLocks/>
          </p:cNvCxnSpPr>
          <p:nvPr/>
        </p:nvCxnSpPr>
        <p:spPr>
          <a:xfrm>
            <a:off x="6575578" y="5490316"/>
            <a:ext cx="157792" cy="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53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7DC6B38B-9A62-E737-902E-3E7E4B9D1648}"/>
              </a:ext>
            </a:extLst>
          </p:cNvPr>
          <p:cNvSpPr/>
          <p:nvPr/>
        </p:nvSpPr>
        <p:spPr>
          <a:xfrm>
            <a:off x="2502462" y="1017850"/>
            <a:ext cx="5551136" cy="6835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BE31FF01-2309-D6B9-2D17-01B3AEE29EAC}"/>
              </a:ext>
            </a:extLst>
          </p:cNvPr>
          <p:cNvSpPr txBox="1"/>
          <p:nvPr/>
        </p:nvSpPr>
        <p:spPr>
          <a:xfrm>
            <a:off x="2502461" y="1190323"/>
            <a:ext cx="5551136" cy="338554"/>
          </a:xfrm>
          <a:prstGeom prst="rect">
            <a:avLst/>
          </a:prstGeom>
          <a:noFill/>
        </p:spPr>
        <p:txBody>
          <a:bodyPr wrap="square">
            <a:spAutoFit/>
          </a:bodyPr>
          <a:lstStyle/>
          <a:p>
            <a:pPr algn="ctr"/>
            <a:r>
              <a:rPr lang="ru-RU" sz="1600" b="1" dirty="0">
                <a:solidFill>
                  <a:srgbClr val="002060"/>
                </a:solidFill>
                <a:latin typeface="Lato" panose="020F0502020204030203" pitchFamily="34" charset="0"/>
                <a:ea typeface="Lato" panose="020F0502020204030203" pitchFamily="34" charset="0"/>
                <a:cs typeface="Lato" panose="020F0502020204030203" pitchFamily="34" charset="0"/>
              </a:rPr>
              <a:t>Практическая часть Методического пособия включает: </a:t>
            </a:r>
          </a:p>
        </p:txBody>
      </p:sp>
      <p:pic>
        <p:nvPicPr>
          <p:cNvPr id="6" name="Рисунок 5">
            <a:extLst>
              <a:ext uri="{FF2B5EF4-FFF2-40B4-BE49-F238E27FC236}">
                <a16:creationId xmlns:a16="http://schemas.microsoft.com/office/drawing/2014/main" id="{596C4576-DC21-B47B-9A1E-31855A03C1F2}"/>
              </a:ext>
            </a:extLst>
          </p:cNvPr>
          <p:cNvPicPr>
            <a:picLocks noChangeAspect="1"/>
          </p:cNvPicPr>
          <p:nvPr/>
        </p:nvPicPr>
        <p:blipFill>
          <a:blip r:embed="rId2"/>
          <a:stretch>
            <a:fillRect/>
          </a:stretch>
        </p:blipFill>
        <p:spPr>
          <a:xfrm>
            <a:off x="425454" y="1934005"/>
            <a:ext cx="2947835" cy="1165255"/>
          </a:xfrm>
          <a:prstGeom prst="rect">
            <a:avLst/>
          </a:prstGeom>
        </p:spPr>
      </p:pic>
      <p:pic>
        <p:nvPicPr>
          <p:cNvPr id="7" name="Рисунок 6">
            <a:extLst>
              <a:ext uri="{FF2B5EF4-FFF2-40B4-BE49-F238E27FC236}">
                <a16:creationId xmlns:a16="http://schemas.microsoft.com/office/drawing/2014/main" id="{8A6B592F-C25B-AAF1-12E4-8474D2EAC01F}"/>
              </a:ext>
            </a:extLst>
          </p:cNvPr>
          <p:cNvPicPr>
            <a:picLocks noChangeAspect="1"/>
          </p:cNvPicPr>
          <p:nvPr/>
        </p:nvPicPr>
        <p:blipFill>
          <a:blip r:embed="rId3"/>
          <a:stretch>
            <a:fillRect/>
          </a:stretch>
        </p:blipFill>
        <p:spPr>
          <a:xfrm>
            <a:off x="399463" y="3225426"/>
            <a:ext cx="2947835" cy="1172157"/>
          </a:xfrm>
          <a:prstGeom prst="rect">
            <a:avLst/>
          </a:prstGeom>
        </p:spPr>
      </p:pic>
      <p:pic>
        <p:nvPicPr>
          <p:cNvPr id="8" name="Рисунок 7">
            <a:extLst>
              <a:ext uri="{FF2B5EF4-FFF2-40B4-BE49-F238E27FC236}">
                <a16:creationId xmlns:a16="http://schemas.microsoft.com/office/drawing/2014/main" id="{06D34C4A-6F13-E646-1B4F-9B38AC4766E5}"/>
              </a:ext>
            </a:extLst>
          </p:cNvPr>
          <p:cNvPicPr>
            <a:picLocks noChangeAspect="1"/>
          </p:cNvPicPr>
          <p:nvPr/>
        </p:nvPicPr>
        <p:blipFill>
          <a:blip r:embed="rId3"/>
          <a:stretch>
            <a:fillRect/>
          </a:stretch>
        </p:blipFill>
        <p:spPr>
          <a:xfrm>
            <a:off x="434475" y="4605752"/>
            <a:ext cx="2912823" cy="1260973"/>
          </a:xfrm>
          <a:prstGeom prst="rect">
            <a:avLst/>
          </a:prstGeom>
        </p:spPr>
      </p:pic>
      <p:sp>
        <p:nvSpPr>
          <p:cNvPr id="10" name="TextBox 9">
            <a:extLst>
              <a:ext uri="{FF2B5EF4-FFF2-40B4-BE49-F238E27FC236}">
                <a16:creationId xmlns:a16="http://schemas.microsoft.com/office/drawing/2014/main" id="{F050204A-829D-02FA-E467-0990AFDBD958}"/>
              </a:ext>
            </a:extLst>
          </p:cNvPr>
          <p:cNvSpPr txBox="1"/>
          <p:nvPr/>
        </p:nvSpPr>
        <p:spPr>
          <a:xfrm>
            <a:off x="399463" y="2010858"/>
            <a:ext cx="2947835" cy="1015663"/>
          </a:xfrm>
          <a:prstGeom prst="rect">
            <a:avLst/>
          </a:prstGeom>
          <a:noFill/>
        </p:spPr>
        <p:txBody>
          <a:bodyPr wrap="square">
            <a:spAutoFit/>
          </a:bodyPr>
          <a:lstStyle/>
          <a:p>
            <a:pPr algn="ctr"/>
            <a:r>
              <a:rPr lang="ru-RU" sz="1200" dirty="0">
                <a:latin typeface="Lato" panose="020F0502020204030203" pitchFamily="34" charset="0"/>
                <a:ea typeface="Lato" panose="020F0502020204030203" pitchFamily="34" charset="0"/>
                <a:cs typeface="Lato" panose="020F0502020204030203" pitchFamily="34" charset="0"/>
              </a:rPr>
              <a:t>Составление мотивированного мнения при расторжении трудового договора в соответствии </a:t>
            </a:r>
          </a:p>
          <a:p>
            <a:pPr algn="ctr"/>
            <a:r>
              <a:rPr lang="ru-RU" sz="1200" dirty="0">
                <a:latin typeface="Lato" panose="020F0502020204030203" pitchFamily="34" charset="0"/>
                <a:ea typeface="Lato" panose="020F0502020204030203" pitchFamily="34" charset="0"/>
                <a:cs typeface="Lato" panose="020F0502020204030203" pitchFamily="34" charset="0"/>
              </a:rPr>
              <a:t>с пунктом 2 части 1 статьи 81 Трудового кодекса РФ</a:t>
            </a:r>
          </a:p>
        </p:txBody>
      </p:sp>
      <p:sp>
        <p:nvSpPr>
          <p:cNvPr id="13" name="TextBox 12">
            <a:extLst>
              <a:ext uri="{FF2B5EF4-FFF2-40B4-BE49-F238E27FC236}">
                <a16:creationId xmlns:a16="http://schemas.microsoft.com/office/drawing/2014/main" id="{30412BF6-0FE0-BED1-F576-2A29F4595733}"/>
              </a:ext>
            </a:extLst>
          </p:cNvPr>
          <p:cNvSpPr txBox="1"/>
          <p:nvPr/>
        </p:nvSpPr>
        <p:spPr>
          <a:xfrm>
            <a:off x="486458" y="3298165"/>
            <a:ext cx="2773844" cy="1015663"/>
          </a:xfrm>
          <a:prstGeom prst="rect">
            <a:avLst/>
          </a:prstGeom>
          <a:noFill/>
        </p:spPr>
        <p:txBody>
          <a:bodyPr wrap="square">
            <a:spAutoFit/>
          </a:bodyPr>
          <a:lstStyle/>
          <a:p>
            <a:pPr algn="ctr"/>
            <a:r>
              <a:rPr lang="ru-RU" sz="1200" dirty="0">
                <a:latin typeface="Lato" panose="020F0502020204030203" pitchFamily="34" charset="0"/>
                <a:ea typeface="Lato" panose="020F0502020204030203" pitchFamily="34" charset="0"/>
                <a:cs typeface="Lato" panose="020F0502020204030203" pitchFamily="34" charset="0"/>
              </a:rPr>
              <a:t>Составление мотивированного мнения при расторжении трудового договора в соответствии </a:t>
            </a:r>
          </a:p>
          <a:p>
            <a:pPr algn="ctr"/>
            <a:r>
              <a:rPr lang="ru-RU" sz="1200" dirty="0">
                <a:latin typeface="Lato" panose="020F0502020204030203" pitchFamily="34" charset="0"/>
                <a:ea typeface="Lato" panose="020F0502020204030203" pitchFamily="34" charset="0"/>
                <a:cs typeface="Lato" panose="020F0502020204030203" pitchFamily="34" charset="0"/>
              </a:rPr>
              <a:t>с пунктом 3 части 1 статьи 81 Трудового кодекса РФ</a:t>
            </a:r>
          </a:p>
        </p:txBody>
      </p:sp>
      <p:sp>
        <p:nvSpPr>
          <p:cNvPr id="15" name="TextBox 14">
            <a:extLst>
              <a:ext uri="{FF2B5EF4-FFF2-40B4-BE49-F238E27FC236}">
                <a16:creationId xmlns:a16="http://schemas.microsoft.com/office/drawing/2014/main" id="{31A5D42E-06D4-B2C0-A3E8-B5D43505EAB3}"/>
              </a:ext>
            </a:extLst>
          </p:cNvPr>
          <p:cNvSpPr txBox="1"/>
          <p:nvPr/>
        </p:nvSpPr>
        <p:spPr>
          <a:xfrm>
            <a:off x="347479" y="4728406"/>
            <a:ext cx="2912823" cy="1015663"/>
          </a:xfrm>
          <a:prstGeom prst="rect">
            <a:avLst/>
          </a:prstGeom>
          <a:noFill/>
        </p:spPr>
        <p:txBody>
          <a:bodyPr wrap="square">
            <a:spAutoFit/>
          </a:bodyPr>
          <a:lstStyle/>
          <a:p>
            <a:pPr algn="ctr"/>
            <a:r>
              <a:rPr lang="ru-RU" sz="1200" dirty="0">
                <a:effectLst/>
                <a:latin typeface="Lato" panose="020F0502020204030203" pitchFamily="34" charset="0"/>
                <a:ea typeface="Calibri" panose="020F0502020204030204" pitchFamily="34" charset="0"/>
                <a:cs typeface="Arial" panose="020B0604020202020204" pitchFamily="34" charset="0"/>
              </a:rPr>
              <a:t>Составление мотивированного мнения при расторжении трудового договора в соответствии </a:t>
            </a:r>
          </a:p>
          <a:p>
            <a:pPr algn="ctr"/>
            <a:r>
              <a:rPr lang="ru-RU" sz="1200" dirty="0">
                <a:effectLst/>
                <a:latin typeface="Lato" panose="020F0502020204030203" pitchFamily="34" charset="0"/>
                <a:ea typeface="Calibri" panose="020F0502020204030204" pitchFamily="34" charset="0"/>
                <a:cs typeface="Arial" panose="020B0604020202020204" pitchFamily="34" charset="0"/>
              </a:rPr>
              <a:t>с пунктом 5 части 1 статьи 81 Трудового кодекса РФ</a:t>
            </a:r>
            <a:endParaRPr lang="ru-RU" dirty="0"/>
          </a:p>
        </p:txBody>
      </p:sp>
      <p:pic>
        <p:nvPicPr>
          <p:cNvPr id="16" name="Рисунок 15">
            <a:extLst>
              <a:ext uri="{FF2B5EF4-FFF2-40B4-BE49-F238E27FC236}">
                <a16:creationId xmlns:a16="http://schemas.microsoft.com/office/drawing/2014/main" id="{2F4A20F7-B8B3-F789-FED7-3C8073917481}"/>
              </a:ext>
            </a:extLst>
          </p:cNvPr>
          <p:cNvPicPr>
            <a:picLocks noChangeAspect="1"/>
          </p:cNvPicPr>
          <p:nvPr/>
        </p:nvPicPr>
        <p:blipFill>
          <a:blip r:embed="rId2"/>
          <a:stretch>
            <a:fillRect/>
          </a:stretch>
        </p:blipFill>
        <p:spPr>
          <a:xfrm>
            <a:off x="3897604" y="2168348"/>
            <a:ext cx="2947835" cy="1513203"/>
          </a:xfrm>
          <a:prstGeom prst="rect">
            <a:avLst/>
          </a:prstGeom>
        </p:spPr>
      </p:pic>
      <p:pic>
        <p:nvPicPr>
          <p:cNvPr id="17" name="Рисунок 16">
            <a:extLst>
              <a:ext uri="{FF2B5EF4-FFF2-40B4-BE49-F238E27FC236}">
                <a16:creationId xmlns:a16="http://schemas.microsoft.com/office/drawing/2014/main" id="{01D1C1EE-748A-DFDB-3531-F837C9102538}"/>
              </a:ext>
            </a:extLst>
          </p:cNvPr>
          <p:cNvPicPr>
            <a:picLocks noChangeAspect="1"/>
          </p:cNvPicPr>
          <p:nvPr/>
        </p:nvPicPr>
        <p:blipFill>
          <a:blip r:embed="rId2"/>
          <a:stretch>
            <a:fillRect/>
          </a:stretch>
        </p:blipFill>
        <p:spPr>
          <a:xfrm>
            <a:off x="3903645" y="4064938"/>
            <a:ext cx="2913713" cy="1513203"/>
          </a:xfrm>
          <a:prstGeom prst="rect">
            <a:avLst/>
          </a:prstGeom>
        </p:spPr>
      </p:pic>
      <p:pic>
        <p:nvPicPr>
          <p:cNvPr id="18" name="Рисунок 17">
            <a:extLst>
              <a:ext uri="{FF2B5EF4-FFF2-40B4-BE49-F238E27FC236}">
                <a16:creationId xmlns:a16="http://schemas.microsoft.com/office/drawing/2014/main" id="{7653552B-3DB4-8F9F-6FA5-CFD065EC2365}"/>
              </a:ext>
            </a:extLst>
          </p:cNvPr>
          <p:cNvPicPr>
            <a:picLocks noChangeAspect="1"/>
          </p:cNvPicPr>
          <p:nvPr/>
        </p:nvPicPr>
        <p:blipFill>
          <a:blip r:embed="rId2"/>
          <a:stretch>
            <a:fillRect/>
          </a:stretch>
        </p:blipFill>
        <p:spPr>
          <a:xfrm>
            <a:off x="7257520" y="2856489"/>
            <a:ext cx="2947835" cy="1871918"/>
          </a:xfrm>
          <a:prstGeom prst="rect">
            <a:avLst/>
          </a:prstGeom>
        </p:spPr>
      </p:pic>
      <p:sp>
        <p:nvSpPr>
          <p:cNvPr id="20" name="TextBox 19">
            <a:extLst>
              <a:ext uri="{FF2B5EF4-FFF2-40B4-BE49-F238E27FC236}">
                <a16:creationId xmlns:a16="http://schemas.microsoft.com/office/drawing/2014/main" id="{0F052DCB-5067-6F5A-1187-4F4ADEE96DE2}"/>
              </a:ext>
            </a:extLst>
          </p:cNvPr>
          <p:cNvSpPr txBox="1"/>
          <p:nvPr/>
        </p:nvSpPr>
        <p:spPr>
          <a:xfrm>
            <a:off x="3897604" y="2272167"/>
            <a:ext cx="2947836" cy="1256947"/>
          </a:xfrm>
          <a:prstGeom prst="rect">
            <a:avLst/>
          </a:prstGeom>
          <a:noFill/>
        </p:spPr>
        <p:txBody>
          <a:bodyPr wrap="square">
            <a:spAutoFit/>
          </a:bodyPr>
          <a:lstStyle/>
          <a:p>
            <a:pPr algn="ctr">
              <a:lnSpc>
                <a:spcPct val="106000"/>
              </a:lnSpc>
              <a:spcAft>
                <a:spcPts val="800"/>
              </a:spcAft>
            </a:pPr>
            <a:r>
              <a:rPr lang="ru-RU" sz="1200" dirty="0">
                <a:effectLst/>
                <a:latin typeface="Lato" panose="020F0502020204030203" pitchFamily="34" charset="0"/>
                <a:ea typeface="Calibri" panose="020F0502020204030204" pitchFamily="34" charset="0"/>
                <a:cs typeface="Arial" panose="020B0604020202020204" pitchFamily="34" charset="0"/>
              </a:rPr>
              <a:t>Предварительное согласие соответствующего вышестоящего выборного профсоюзного органа при расторжении трудового договора в соответствии с пунктом 2 части 1 статьи 81 Трудового кодекса РФ</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A63D80B0-E3A8-2100-FF1E-4F7CEBF93B73}"/>
              </a:ext>
            </a:extLst>
          </p:cNvPr>
          <p:cNvSpPr txBox="1"/>
          <p:nvPr/>
        </p:nvSpPr>
        <p:spPr>
          <a:xfrm>
            <a:off x="3897604" y="4193065"/>
            <a:ext cx="2947836" cy="1256947"/>
          </a:xfrm>
          <a:prstGeom prst="rect">
            <a:avLst/>
          </a:prstGeom>
          <a:noFill/>
        </p:spPr>
        <p:txBody>
          <a:bodyPr wrap="square">
            <a:spAutoFit/>
          </a:bodyPr>
          <a:lstStyle/>
          <a:p>
            <a:pPr algn="ctr">
              <a:lnSpc>
                <a:spcPct val="106000"/>
              </a:lnSpc>
              <a:spcAft>
                <a:spcPts val="800"/>
              </a:spcAft>
            </a:pPr>
            <a:r>
              <a:rPr lang="ru-RU" sz="1200" dirty="0">
                <a:effectLst/>
                <a:latin typeface="Lato" panose="020F0502020204030203" pitchFamily="34" charset="0"/>
                <a:ea typeface="Calibri" panose="020F0502020204030204" pitchFamily="34" charset="0"/>
                <a:cs typeface="Arial" panose="020B0604020202020204" pitchFamily="34" charset="0"/>
              </a:rPr>
              <a:t>Предварительное согласие соответствующего вышестоящего выборного профсоюзного органа при расторжении трудового договора в соответствии с пунктом 3 части 1 статьи 81 Трудового кодекса РФ</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F4E8AFC-7653-B24B-4054-B8FFC5146D61}"/>
              </a:ext>
            </a:extLst>
          </p:cNvPr>
          <p:cNvSpPr txBox="1"/>
          <p:nvPr/>
        </p:nvSpPr>
        <p:spPr>
          <a:xfrm>
            <a:off x="7229439" y="3005931"/>
            <a:ext cx="2922909" cy="1452705"/>
          </a:xfrm>
          <a:prstGeom prst="rect">
            <a:avLst/>
          </a:prstGeom>
          <a:noFill/>
        </p:spPr>
        <p:txBody>
          <a:bodyPr wrap="square">
            <a:spAutoFit/>
          </a:bodyPr>
          <a:lstStyle/>
          <a:p>
            <a:pPr algn="ctr">
              <a:lnSpc>
                <a:spcPct val="106000"/>
              </a:lnSpc>
              <a:spcAft>
                <a:spcPts val="800"/>
              </a:spcAft>
            </a:pPr>
            <a:r>
              <a:rPr lang="ru-RU" sz="1200" dirty="0">
                <a:effectLst/>
                <a:latin typeface="Lato" panose="020F0502020204030203" pitchFamily="34" charset="0"/>
                <a:ea typeface="Calibri" panose="020F0502020204030204" pitchFamily="34" charset="0"/>
                <a:cs typeface="Arial" panose="020B0604020202020204" pitchFamily="34" charset="0"/>
              </a:rPr>
              <a:t>Составление мотивированного мнения соответствующего вышестоящего выборного профсоюзного органа при расторжении трудового договора в соответствии с пунктом 5 части 1 статьи 81 Трудового кодекса РФ</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Стрелка: изогнутая 25">
            <a:extLst>
              <a:ext uri="{FF2B5EF4-FFF2-40B4-BE49-F238E27FC236}">
                <a16:creationId xmlns:a16="http://schemas.microsoft.com/office/drawing/2014/main" id="{79D3A2DC-4659-E207-3431-D8DB1DE60859}"/>
              </a:ext>
            </a:extLst>
          </p:cNvPr>
          <p:cNvSpPr/>
          <p:nvPr/>
        </p:nvSpPr>
        <p:spPr>
          <a:xfrm rot="16200000" flipH="1">
            <a:off x="1764511" y="1196058"/>
            <a:ext cx="713225" cy="762673"/>
          </a:xfrm>
          <a:prstGeom prst="bentArrow">
            <a:avLst>
              <a:gd name="adj1" fmla="val 25000"/>
              <a:gd name="adj2" fmla="val 24069"/>
              <a:gd name="adj3" fmla="val 25000"/>
              <a:gd name="adj4" fmla="val 43750"/>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8" name="Стрелка: изогнутая 27">
            <a:extLst>
              <a:ext uri="{FF2B5EF4-FFF2-40B4-BE49-F238E27FC236}">
                <a16:creationId xmlns:a16="http://schemas.microsoft.com/office/drawing/2014/main" id="{EC989784-893E-7D5A-8115-F925415767F2}"/>
              </a:ext>
            </a:extLst>
          </p:cNvPr>
          <p:cNvSpPr/>
          <p:nvPr/>
        </p:nvSpPr>
        <p:spPr>
          <a:xfrm rot="5400000">
            <a:off x="7601849" y="1642070"/>
            <a:ext cx="1666167" cy="762673"/>
          </a:xfrm>
          <a:prstGeom prst="bentArrow">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9" name="Стрелка: вниз 28">
            <a:extLst>
              <a:ext uri="{FF2B5EF4-FFF2-40B4-BE49-F238E27FC236}">
                <a16:creationId xmlns:a16="http://schemas.microsoft.com/office/drawing/2014/main" id="{2D856E51-6710-2E44-1031-EF1186A7549B}"/>
              </a:ext>
            </a:extLst>
          </p:cNvPr>
          <p:cNvSpPr/>
          <p:nvPr/>
        </p:nvSpPr>
        <p:spPr>
          <a:xfrm>
            <a:off x="5146535" y="1701350"/>
            <a:ext cx="283221" cy="491478"/>
          </a:xfrm>
          <a:prstGeom prst="downArrow">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трелка: вниз 29">
            <a:extLst>
              <a:ext uri="{FF2B5EF4-FFF2-40B4-BE49-F238E27FC236}">
                <a16:creationId xmlns:a16="http://schemas.microsoft.com/office/drawing/2014/main" id="{F03D265F-FCB0-010A-1E28-03DA0FC6F728}"/>
              </a:ext>
            </a:extLst>
          </p:cNvPr>
          <p:cNvSpPr/>
          <p:nvPr/>
        </p:nvSpPr>
        <p:spPr>
          <a:xfrm>
            <a:off x="5136418" y="3657241"/>
            <a:ext cx="283221" cy="396000"/>
          </a:xfrm>
          <a:prstGeom prst="downArrow">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6009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C9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EFBF5A-85DB-EED7-307F-71D94AF9B5DF}"/>
              </a:ext>
            </a:extLst>
          </p:cNvPr>
          <p:cNvSpPr txBox="1"/>
          <p:nvPr/>
        </p:nvSpPr>
        <p:spPr>
          <a:xfrm>
            <a:off x="570524" y="1013355"/>
            <a:ext cx="9229968" cy="338554"/>
          </a:xfrm>
          <a:prstGeom prst="rect">
            <a:avLst/>
          </a:prstGeom>
          <a:noFill/>
        </p:spPr>
        <p:txBody>
          <a:bodyPr wrap="square" rtlCol="0">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Нормативно-правовое регулирование вопроса учета мотивированного мнения. </a:t>
            </a:r>
          </a:p>
        </p:txBody>
      </p:sp>
      <p:sp>
        <p:nvSpPr>
          <p:cNvPr id="8" name="TextBox 7">
            <a:extLst>
              <a:ext uri="{FF2B5EF4-FFF2-40B4-BE49-F238E27FC236}">
                <a16:creationId xmlns:a16="http://schemas.microsoft.com/office/drawing/2014/main" id="{86AC940E-EBF4-AA92-DC6E-A8B39F8C374F}"/>
              </a:ext>
            </a:extLst>
          </p:cNvPr>
          <p:cNvSpPr txBox="1"/>
          <p:nvPr/>
        </p:nvSpPr>
        <p:spPr>
          <a:xfrm>
            <a:off x="1220317" y="1633020"/>
            <a:ext cx="8012695" cy="5940088"/>
          </a:xfrm>
          <a:prstGeom prst="rect">
            <a:avLst/>
          </a:prstGeom>
          <a:noFill/>
        </p:spPr>
        <p:txBody>
          <a:bodyPr wrap="square" rtlCol="0">
            <a:spAutoFit/>
          </a:bodyPr>
          <a:lstStyle/>
          <a:p>
            <a:pPr algn="ctr"/>
            <a:r>
              <a:rPr lang="ru-RU" sz="1400" b="1" kern="1200" dirty="0">
                <a:effectLst/>
                <a:latin typeface="Lato" panose="020F0502020204030203" pitchFamily="34" charset="0"/>
                <a:ea typeface="Lato" panose="020F0502020204030203" pitchFamily="34" charset="0"/>
                <a:cs typeface="Lato" panose="020F0502020204030203" pitchFamily="34" charset="0"/>
              </a:rPr>
              <a:t>В соответствии со статьей 371 Трудового кодекса Российской Федерации - работодатель принимает решения с учетом мнения соответствующего профсоюзного органа в случаях, предусмотренных Трудовым кодексом РФ. </a:t>
            </a:r>
          </a:p>
          <a:p>
            <a:pPr algn="ctr"/>
            <a:endParaRPr lang="ru-RU" sz="1400" b="1" kern="1200" dirty="0">
              <a:effectLst/>
              <a:latin typeface="Lato" panose="020F0502020204030203" pitchFamily="34" charset="0"/>
              <a:ea typeface="Lato" panose="020F0502020204030203" pitchFamily="34" charset="0"/>
              <a:cs typeface="Lato" panose="020F0502020204030203" pitchFamily="34" charset="0"/>
            </a:endParaRPr>
          </a:p>
          <a:p>
            <a:pPr algn="ctr"/>
            <a:endParaRPr lang="ru-RU" sz="1400" b="1" kern="1200" dirty="0">
              <a:effectLst/>
              <a:latin typeface="Lato" panose="020F0502020204030203" pitchFamily="34" charset="0"/>
              <a:ea typeface="Lato" panose="020F0502020204030203" pitchFamily="34" charset="0"/>
              <a:cs typeface="Lato" panose="020F0502020204030203" pitchFamily="34" charset="0"/>
            </a:endParaRPr>
          </a:p>
          <a:p>
            <a:pPr algn="ctr"/>
            <a:r>
              <a:rPr lang="ru-RU" sz="1400" b="1" kern="1200" dirty="0">
                <a:effectLst/>
                <a:latin typeface="Lato" panose="020F0502020204030203" pitchFamily="34" charset="0"/>
                <a:ea typeface="Lato" panose="020F0502020204030203" pitchFamily="34" charset="0"/>
                <a:cs typeface="Lato" panose="020F0502020204030203" pitchFamily="34" charset="0"/>
              </a:rPr>
              <a:t>При рассмотрении трудовых споров в судебных инстанциях, под определением «мотивированное мнение» подразумевается  обоснованная (мотивированная) позиция выборного органа  первичной профсоюзной организации при расторжении трудового договора по инициативе работодателя (пп. «в» п. 23 Постановления Пленума Верховного суда Российской Федерации от 17.03.2004 № 2 «О применении судами Российской Федерации Трудового кодекса Российской Федерации»). </a:t>
            </a: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effectLst/>
              <a:latin typeface="Lato" panose="020F0502020204030203" pitchFamily="34" charset="0"/>
              <a:ea typeface="Lato" panose="020F0502020204030203" pitchFamily="34" charset="0"/>
              <a:cs typeface="Lato" panose="020F0502020204030203" pitchFamily="34" charset="0"/>
            </a:endParaRP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r>
              <a:rPr lang="ru-RU" sz="1400" kern="1200" dirty="0">
                <a:effectLst/>
                <a:latin typeface="Lato" panose="020F0502020204030203" pitchFamily="34" charset="0"/>
                <a:ea typeface="Lato" panose="020F0502020204030203" pitchFamily="34" charset="0"/>
                <a:cs typeface="Lato" panose="020F0502020204030203" pitchFamily="34" charset="0"/>
              </a:rPr>
              <a:t> </a:t>
            </a: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dirty="0">
              <a:latin typeface="Lato" panose="020F0502020204030203" pitchFamily="34" charset="0"/>
              <a:ea typeface="Lato" panose="020F0502020204030203" pitchFamily="34" charset="0"/>
              <a:cs typeface="Lato" panose="020F0502020204030203" pitchFamily="34" charset="0"/>
            </a:endParaRPr>
          </a:p>
          <a:p>
            <a:pPr algn="ctr"/>
            <a:endParaRPr lang="ru-RU" sz="1400" b="1" dirty="0">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endParaRPr lang="ru-RU"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ctr"/>
            <a:endParaRPr lang="ru-RU"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Прямоугольник: скругленные углы 17">
            <a:extLst>
              <a:ext uri="{FF2B5EF4-FFF2-40B4-BE49-F238E27FC236}">
                <a16:creationId xmlns:a16="http://schemas.microsoft.com/office/drawing/2014/main" id="{459BFEF7-328D-977F-BEAF-C2009BEA073C}"/>
              </a:ext>
            </a:extLst>
          </p:cNvPr>
          <p:cNvSpPr/>
          <p:nvPr/>
        </p:nvSpPr>
        <p:spPr>
          <a:xfrm>
            <a:off x="1189283" y="2638419"/>
            <a:ext cx="7874006" cy="1551422"/>
          </a:xfrm>
          <a:prstGeom prst="roundRect">
            <a:avLst/>
          </a:prstGeom>
          <a:gradFill>
            <a:gsLst>
              <a:gs pos="79000">
                <a:srgbClr val="009C95">
                  <a:alpha val="3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0" name="Стрелка: вниз 19">
            <a:extLst>
              <a:ext uri="{FF2B5EF4-FFF2-40B4-BE49-F238E27FC236}">
                <a16:creationId xmlns:a16="http://schemas.microsoft.com/office/drawing/2014/main" id="{57091AF7-F178-8D8C-ADC8-6CD70D6BF73A}"/>
              </a:ext>
            </a:extLst>
          </p:cNvPr>
          <p:cNvSpPr/>
          <p:nvPr/>
        </p:nvSpPr>
        <p:spPr>
          <a:xfrm>
            <a:off x="5006370" y="2383831"/>
            <a:ext cx="239832" cy="254588"/>
          </a:xfrm>
          <a:prstGeom prst="downArrow">
            <a:avLst/>
          </a:prstGeom>
          <a:solidFill>
            <a:srgbClr val="009C9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018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32A3DB-FF39-E8AC-18DA-FBE21560CF62}"/>
              </a:ext>
            </a:extLst>
          </p:cNvPr>
          <p:cNvSpPr txBox="1"/>
          <p:nvPr/>
        </p:nvSpPr>
        <p:spPr>
          <a:xfrm>
            <a:off x="1089579" y="1794628"/>
            <a:ext cx="8393736" cy="584775"/>
          </a:xfrm>
          <a:prstGeom prst="rect">
            <a:avLst/>
          </a:prstGeom>
          <a:noFill/>
          <a:ln>
            <a:solidFill>
              <a:srgbClr val="CA2324"/>
            </a:solidFill>
          </a:ln>
        </p:spPr>
        <p:txBody>
          <a:bodyPr wrap="square" rtlCol="0">
            <a:spAutoFit/>
          </a:bodyPr>
          <a:lstStyle/>
          <a:p>
            <a:pPr algn="ctr"/>
            <a:r>
              <a:rPr lang="ru-RU" sz="1600" b="1" dirty="0">
                <a:latin typeface="Lato" panose="020F0502020204030203" pitchFamily="34" charset="0"/>
                <a:ea typeface="Lato" panose="020F0502020204030203" pitchFamily="34" charset="0"/>
                <a:cs typeface="Lato" panose="020F0502020204030203" pitchFamily="34" charset="0"/>
              </a:rPr>
              <a:t>Право профсоюзов на вынесение мотивированного мнения при принятии работодателем решения о расторжении трудового договора предусмотрено в:  </a:t>
            </a:r>
          </a:p>
        </p:txBody>
      </p:sp>
      <p:grpSp>
        <p:nvGrpSpPr>
          <p:cNvPr id="4" name="Группа 3">
            <a:extLst>
              <a:ext uri="{FF2B5EF4-FFF2-40B4-BE49-F238E27FC236}">
                <a16:creationId xmlns:a16="http://schemas.microsoft.com/office/drawing/2014/main" id="{7245C46E-7762-9A31-0AC5-F194FE79EC65}"/>
              </a:ext>
            </a:extLst>
          </p:cNvPr>
          <p:cNvGrpSpPr/>
          <p:nvPr/>
        </p:nvGrpSpPr>
        <p:grpSpPr>
          <a:xfrm>
            <a:off x="898181" y="3345927"/>
            <a:ext cx="3325904" cy="1054187"/>
            <a:chOff x="1113994" y="1112056"/>
            <a:chExt cx="3583063" cy="1001687"/>
          </a:xfrm>
          <a:solidFill>
            <a:srgbClr val="FFFFFF"/>
          </a:solidFill>
          <a:scene3d>
            <a:camera prst="orthographicFront">
              <a:rot lat="0" lon="0" rev="0"/>
            </a:camera>
            <a:lightRig rig="soft" dir="t">
              <a:rot lat="0" lon="0" rev="0"/>
            </a:lightRig>
          </a:scene3d>
        </p:grpSpPr>
        <p:sp>
          <p:nvSpPr>
            <p:cNvPr id="5" name="Прямоугольник: скругленные углы 4">
              <a:extLst>
                <a:ext uri="{FF2B5EF4-FFF2-40B4-BE49-F238E27FC236}">
                  <a16:creationId xmlns:a16="http://schemas.microsoft.com/office/drawing/2014/main" id="{582CA923-744B-44C9-A929-418063228B46}"/>
                </a:ext>
              </a:extLst>
            </p:cNvPr>
            <p:cNvSpPr/>
            <p:nvPr/>
          </p:nvSpPr>
          <p:spPr>
            <a:xfrm>
              <a:off x="1113994" y="1112056"/>
              <a:ext cx="3583063" cy="1001687"/>
            </a:xfrm>
            <a:prstGeom prst="roundRect">
              <a:avLst>
                <a:gd name="adj" fmla="val 10000"/>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6" name="Прямоугольник: скругленные углы 4">
              <a:extLst>
                <a:ext uri="{FF2B5EF4-FFF2-40B4-BE49-F238E27FC236}">
                  <a16:creationId xmlns:a16="http://schemas.microsoft.com/office/drawing/2014/main" id="{288FC58D-4F65-E513-8D75-A0232E34B115}"/>
                </a:ext>
              </a:extLst>
            </p:cNvPr>
            <p:cNvSpPr txBox="1"/>
            <p:nvPr/>
          </p:nvSpPr>
          <p:spPr>
            <a:xfrm>
              <a:off x="1143332" y="1141394"/>
              <a:ext cx="3524387" cy="943011"/>
            </a:xfrm>
            <a:prstGeom prst="rect">
              <a:avLst/>
            </a:prstGeom>
            <a:solidFill>
              <a:srgbClr val="FFFFFF"/>
            </a:solidFill>
            <a:ln>
              <a:solidFill>
                <a:srgbClr val="CA2324"/>
              </a:solidFill>
            </a:ln>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400" b="1" kern="1200" dirty="0">
                  <a:solidFill>
                    <a:schemeClr val="tx1"/>
                  </a:solidFill>
                  <a:latin typeface="Lato" panose="020F0502020204030203" pitchFamily="34" charset="0"/>
                  <a:ea typeface="Lato" panose="020F0502020204030203" pitchFamily="34" charset="0"/>
                  <a:cs typeface="Lato" panose="020F0502020204030203" pitchFamily="34" charset="0"/>
                </a:rPr>
                <a:t>Трудовой кодекс</a:t>
              </a:r>
            </a:p>
            <a:p>
              <a:pPr marL="0" lvl="0" indent="0" algn="ctr" defTabSz="488950">
                <a:lnSpc>
                  <a:spcPct val="90000"/>
                </a:lnSpc>
                <a:spcBef>
                  <a:spcPct val="0"/>
                </a:spcBef>
                <a:spcAft>
                  <a:spcPct val="35000"/>
                </a:spcAft>
                <a:buNone/>
              </a:pPr>
              <a:r>
                <a:rPr lang="ru-RU" sz="1400" b="1" kern="1200" dirty="0">
                  <a:solidFill>
                    <a:schemeClr val="tx1"/>
                  </a:solidFill>
                  <a:latin typeface="Lato" panose="020F0502020204030203" pitchFamily="34" charset="0"/>
                  <a:ea typeface="Lato" panose="020F0502020204030203" pitchFamily="34" charset="0"/>
                  <a:cs typeface="Lato" panose="020F0502020204030203" pitchFamily="34" charset="0"/>
                </a:rPr>
                <a:t> Российской Федерации</a:t>
              </a:r>
            </a:p>
            <a:p>
              <a:pPr marL="0" lvl="0" indent="0" algn="ctr" defTabSz="488950">
                <a:lnSpc>
                  <a:spcPct val="90000"/>
                </a:lnSpc>
                <a:spcBef>
                  <a:spcPct val="0"/>
                </a:spcBef>
                <a:spcAft>
                  <a:spcPct val="35000"/>
                </a:spcAft>
                <a:buNone/>
              </a:pPr>
              <a:r>
                <a:rPr lang="ru-RU" sz="1400" b="1" kern="1200" dirty="0">
                  <a:solidFill>
                    <a:schemeClr val="tx1"/>
                  </a:solidFill>
                  <a:latin typeface="Lato" panose="020F0502020204030203" pitchFamily="34" charset="0"/>
                  <a:ea typeface="Lato" panose="020F0502020204030203" pitchFamily="34" charset="0"/>
                  <a:cs typeface="Lato" panose="020F0502020204030203" pitchFamily="34" charset="0"/>
                </a:rPr>
                <a:t> (статьи 373 и 374)</a:t>
              </a:r>
            </a:p>
          </p:txBody>
        </p:sp>
      </p:grpSp>
      <p:grpSp>
        <p:nvGrpSpPr>
          <p:cNvPr id="8" name="Группа 7">
            <a:extLst>
              <a:ext uri="{FF2B5EF4-FFF2-40B4-BE49-F238E27FC236}">
                <a16:creationId xmlns:a16="http://schemas.microsoft.com/office/drawing/2014/main" id="{01551653-A6AE-C9FF-9A4D-2BE4CD0029EC}"/>
              </a:ext>
            </a:extLst>
          </p:cNvPr>
          <p:cNvGrpSpPr/>
          <p:nvPr/>
        </p:nvGrpSpPr>
        <p:grpSpPr>
          <a:xfrm>
            <a:off x="6248336" y="3323787"/>
            <a:ext cx="3313449" cy="1062752"/>
            <a:chOff x="1113994" y="1112055"/>
            <a:chExt cx="3583063" cy="1001688"/>
          </a:xfrm>
          <a:solidFill>
            <a:srgbClr val="FFFFFF"/>
          </a:solidFill>
          <a:scene3d>
            <a:camera prst="orthographicFront">
              <a:rot lat="0" lon="0" rev="0"/>
            </a:camera>
            <a:lightRig rig="soft" dir="t">
              <a:rot lat="0" lon="0" rev="0"/>
            </a:lightRig>
          </a:scene3d>
        </p:grpSpPr>
        <p:sp>
          <p:nvSpPr>
            <p:cNvPr id="9" name="Прямоугольник: скругленные углы 8">
              <a:extLst>
                <a:ext uri="{FF2B5EF4-FFF2-40B4-BE49-F238E27FC236}">
                  <a16:creationId xmlns:a16="http://schemas.microsoft.com/office/drawing/2014/main" id="{ED79FBA4-7E79-FCFD-6906-C5C9CAE88D8C}"/>
                </a:ext>
              </a:extLst>
            </p:cNvPr>
            <p:cNvSpPr/>
            <p:nvPr/>
          </p:nvSpPr>
          <p:spPr>
            <a:xfrm>
              <a:off x="1113994" y="1112056"/>
              <a:ext cx="3583063" cy="1001687"/>
            </a:xfrm>
            <a:prstGeom prst="roundRect">
              <a:avLst>
                <a:gd name="adj" fmla="val 10000"/>
              </a:avLst>
            </a:prstGeom>
            <a:grpFill/>
            <a:ln>
              <a:solidFill>
                <a:srgbClr val="CA2324"/>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sp>
        <p:sp>
          <p:nvSpPr>
            <p:cNvPr id="10" name="Прямоугольник: скругленные углы 4">
              <a:extLst>
                <a:ext uri="{FF2B5EF4-FFF2-40B4-BE49-F238E27FC236}">
                  <a16:creationId xmlns:a16="http://schemas.microsoft.com/office/drawing/2014/main" id="{6144E47A-71D9-C14A-DBF2-9DEE38C5F625}"/>
                </a:ext>
              </a:extLst>
            </p:cNvPr>
            <p:cNvSpPr txBox="1"/>
            <p:nvPr/>
          </p:nvSpPr>
          <p:spPr>
            <a:xfrm>
              <a:off x="1134302" y="1112055"/>
              <a:ext cx="3524389" cy="907588"/>
            </a:xfrm>
            <a:prstGeom prst="rect">
              <a:avLst/>
            </a:prstGeom>
            <a:solidFill>
              <a:srgbClr val="FFFFFF"/>
            </a:solidFill>
            <a:ln>
              <a:solidFill>
                <a:srgbClr val="CA2324"/>
              </a:solidFill>
            </a:ln>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buNone/>
              </a:pPr>
              <a:r>
                <a:rPr lang="ru-RU" sz="1400" b="1" kern="1200" dirty="0">
                  <a:solidFill>
                    <a:schemeClr val="tx1"/>
                  </a:solidFill>
                  <a:latin typeface="Lato" panose="020F0502020204030203" pitchFamily="34" charset="0"/>
                  <a:ea typeface="Lato" panose="020F0502020204030203" pitchFamily="34" charset="0"/>
                  <a:cs typeface="Lato" panose="020F0502020204030203" pitchFamily="34" charset="0"/>
                </a:rPr>
                <a:t>ФЗ от 12.01.1996 </a:t>
              </a:r>
              <a:r>
                <a:rPr lang="ru-RU" sz="1400" b="1" dirty="0">
                  <a:solidFill>
                    <a:schemeClr val="tx1"/>
                  </a:solidFill>
                  <a:latin typeface="Lato" panose="020F0502020204030203" pitchFamily="34" charset="0"/>
                  <a:ea typeface="Lato" panose="020F0502020204030203" pitchFamily="34" charset="0"/>
                  <a:cs typeface="Lato" panose="020F0502020204030203" pitchFamily="34" charset="0"/>
                </a:rPr>
                <a:t>№ 10-ФЗ «О профессиональных союзах, их гарантиях деятельности»</a:t>
              </a:r>
            </a:p>
            <a:p>
              <a:pPr marL="0" lvl="0" indent="0" algn="ctr" defTabSz="488950">
                <a:lnSpc>
                  <a:spcPct val="90000"/>
                </a:lnSpc>
                <a:spcBef>
                  <a:spcPct val="0"/>
                </a:spcBef>
                <a:buNone/>
              </a:pPr>
              <a:r>
                <a:rPr lang="ru-RU" sz="1400" b="1" dirty="0">
                  <a:solidFill>
                    <a:schemeClr val="tx1"/>
                  </a:solidFill>
                  <a:latin typeface="Lato" panose="020F0502020204030203" pitchFamily="34" charset="0"/>
                  <a:ea typeface="Lato" panose="020F0502020204030203" pitchFamily="34" charset="0"/>
                  <a:cs typeface="Lato" panose="020F0502020204030203" pitchFamily="34" charset="0"/>
                </a:rPr>
                <a:t> (статья 25)</a:t>
              </a:r>
              <a:endParaRPr lang="ru-RU" sz="1400" b="1" kern="12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pic>
        <p:nvPicPr>
          <p:cNvPr id="15" name="Рисунок 14">
            <a:extLst>
              <a:ext uri="{FF2B5EF4-FFF2-40B4-BE49-F238E27FC236}">
                <a16:creationId xmlns:a16="http://schemas.microsoft.com/office/drawing/2014/main" id="{E624F409-B381-AD67-3D7F-F17A117C51D1}"/>
              </a:ext>
            </a:extLst>
          </p:cNvPr>
          <p:cNvPicPr>
            <a:picLocks noChangeAspect="1"/>
          </p:cNvPicPr>
          <p:nvPr/>
        </p:nvPicPr>
        <p:blipFill>
          <a:blip r:embed="rId2"/>
          <a:stretch>
            <a:fillRect/>
          </a:stretch>
        </p:blipFill>
        <p:spPr>
          <a:xfrm>
            <a:off x="4738147" y="3438417"/>
            <a:ext cx="996128" cy="869206"/>
          </a:xfrm>
          <a:prstGeom prst="rect">
            <a:avLst/>
          </a:prstGeom>
        </p:spPr>
      </p:pic>
      <p:sp>
        <p:nvSpPr>
          <p:cNvPr id="25" name="TextBox 24">
            <a:extLst>
              <a:ext uri="{FF2B5EF4-FFF2-40B4-BE49-F238E27FC236}">
                <a16:creationId xmlns:a16="http://schemas.microsoft.com/office/drawing/2014/main" id="{152D5EDC-A505-0782-CC93-367A699E5C59}"/>
              </a:ext>
            </a:extLst>
          </p:cNvPr>
          <p:cNvSpPr txBox="1"/>
          <p:nvPr/>
        </p:nvSpPr>
        <p:spPr>
          <a:xfrm>
            <a:off x="717180" y="989450"/>
            <a:ext cx="8912643" cy="369332"/>
          </a:xfrm>
          <a:prstGeom prst="rect">
            <a:avLst/>
          </a:prstGeom>
          <a:noFill/>
        </p:spPr>
        <p:txBody>
          <a:bodyPr wrap="square">
            <a:spAutoFit/>
          </a:bodyPr>
          <a:lstStyle/>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Нормативно-правовое регулирование вопроса учета мотивированного мнения </a:t>
            </a:r>
          </a:p>
        </p:txBody>
      </p:sp>
      <p:sp>
        <p:nvSpPr>
          <p:cNvPr id="3" name="Стрелка: изогнутая вправо 2">
            <a:extLst>
              <a:ext uri="{FF2B5EF4-FFF2-40B4-BE49-F238E27FC236}">
                <a16:creationId xmlns:a16="http://schemas.microsoft.com/office/drawing/2014/main" id="{A5E3D02B-98FA-82D1-39DF-DD81865094C2}"/>
              </a:ext>
            </a:extLst>
          </p:cNvPr>
          <p:cNvSpPr/>
          <p:nvPr/>
        </p:nvSpPr>
        <p:spPr>
          <a:xfrm>
            <a:off x="330470" y="2154527"/>
            <a:ext cx="731520" cy="1216152"/>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Стрелка: изогнутая влево 11">
            <a:extLst>
              <a:ext uri="{FF2B5EF4-FFF2-40B4-BE49-F238E27FC236}">
                <a16:creationId xmlns:a16="http://schemas.microsoft.com/office/drawing/2014/main" id="{7F6B1253-5BC5-F79A-BB55-3AAA5C0AE2B8}"/>
              </a:ext>
            </a:extLst>
          </p:cNvPr>
          <p:cNvSpPr/>
          <p:nvPr/>
        </p:nvSpPr>
        <p:spPr>
          <a:xfrm>
            <a:off x="9510904" y="2154527"/>
            <a:ext cx="731520" cy="1216152"/>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451972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32A3DB-FF39-E8AC-18DA-FBE21560CF62}"/>
              </a:ext>
            </a:extLst>
          </p:cNvPr>
          <p:cNvSpPr txBox="1"/>
          <p:nvPr/>
        </p:nvSpPr>
        <p:spPr>
          <a:xfrm>
            <a:off x="717180" y="1762853"/>
            <a:ext cx="9112254" cy="1839030"/>
          </a:xfrm>
          <a:prstGeom prst="rect">
            <a:avLst/>
          </a:prstGeom>
          <a:noFill/>
          <a:ln>
            <a:solidFill>
              <a:srgbClr val="CA2324"/>
            </a:solidFill>
          </a:ln>
        </p:spPr>
        <p:txBody>
          <a:bodyPr wrap="square" rtlCol="0">
            <a:spAutoFit/>
          </a:bodyPr>
          <a:lstStyle/>
          <a:p>
            <a:pPr algn="just">
              <a:lnSpc>
                <a:spcPct val="106000"/>
              </a:lnSpc>
              <a:spcAft>
                <a:spcPts val="800"/>
              </a:spcAft>
            </a:pPr>
            <a:r>
              <a:rPr lang="ru-RU" sz="1800" dirty="0">
                <a:effectLst/>
                <a:latin typeface="Lato" panose="020F0502020204030203" pitchFamily="34" charset="0"/>
                <a:ea typeface="Calibri" panose="020F0502020204030204" pitchFamily="34" charset="0"/>
                <a:cs typeface="Arial" panose="020B0604020202020204" pitchFamily="34" charset="0"/>
              </a:rPr>
              <a:t>В  соответствии со статьей 373 Трудового кодекса РФ при принятии решения о возможном расторжении трудового договора в соответствии с пунктами 2, 3 или 5 части 1 статьи 81 Трудового кодекса РФ с работником, являющимся членом профессионального союза, работодатель направляет </a:t>
            </a:r>
            <a:r>
              <a:rPr lang="ru-RU" sz="1800" u="sng" dirty="0">
                <a:solidFill>
                  <a:srgbClr val="009999"/>
                </a:solidFill>
                <a:effectLst/>
                <a:latin typeface="Lato" panose="020F0502020204030203" pitchFamily="34" charset="0"/>
                <a:ea typeface="Calibri" panose="020F0502020204030204" pitchFamily="34" charset="0"/>
                <a:cs typeface="Arial" panose="020B0604020202020204" pitchFamily="34" charset="0"/>
              </a:rPr>
              <a:t>в выборный орган соответствующей первичной профсоюзной организации</a:t>
            </a:r>
            <a:r>
              <a:rPr lang="ru-RU" sz="1800" dirty="0">
                <a:solidFill>
                  <a:srgbClr val="009999"/>
                </a:solidFill>
                <a:effectLst/>
                <a:latin typeface="Lato" panose="020F0502020204030203" pitchFamily="34" charset="0"/>
                <a:ea typeface="Calibri" panose="020F0502020204030204" pitchFamily="34" charset="0"/>
                <a:cs typeface="Arial" panose="020B0604020202020204" pitchFamily="34" charset="0"/>
              </a:rPr>
              <a:t> </a:t>
            </a:r>
            <a:r>
              <a:rPr lang="ru-RU" sz="1800" dirty="0">
                <a:effectLst/>
                <a:latin typeface="Lato" panose="020F0502020204030203" pitchFamily="34" charset="0"/>
                <a:ea typeface="Calibri" panose="020F0502020204030204" pitchFamily="34" charset="0"/>
                <a:cs typeface="Arial" panose="020B0604020202020204" pitchFamily="34" charset="0"/>
              </a:rPr>
              <a:t>проект приказа, а также копии документов, являющихся основанием для принятия указанного решения.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D25DC4C-C876-B097-35F7-9888DD07AA46}"/>
              </a:ext>
            </a:extLst>
          </p:cNvPr>
          <p:cNvSpPr txBox="1"/>
          <p:nvPr/>
        </p:nvSpPr>
        <p:spPr>
          <a:xfrm>
            <a:off x="1419601" y="4560498"/>
            <a:ext cx="8503929" cy="307777"/>
          </a:xfrm>
          <a:prstGeom prst="rect">
            <a:avLst/>
          </a:prstGeom>
          <a:noFill/>
        </p:spPr>
        <p:txBody>
          <a:bodyPr wrap="square">
            <a:spAutoFit/>
          </a:bodyPr>
          <a:lstStyle/>
          <a:p>
            <a:pPr algn="ctr"/>
            <a:endParaRPr lang="ru-RU" sz="1400" dirty="0"/>
          </a:p>
        </p:txBody>
      </p:sp>
      <p:pic>
        <p:nvPicPr>
          <p:cNvPr id="23" name="Рисунок 22">
            <a:extLst>
              <a:ext uri="{FF2B5EF4-FFF2-40B4-BE49-F238E27FC236}">
                <a16:creationId xmlns:a16="http://schemas.microsoft.com/office/drawing/2014/main" id="{D5D2B581-B3A5-011D-5EF0-2E2FA207BB54}"/>
              </a:ext>
            </a:extLst>
          </p:cNvPr>
          <p:cNvPicPr>
            <a:picLocks noChangeAspect="1"/>
          </p:cNvPicPr>
          <p:nvPr/>
        </p:nvPicPr>
        <p:blipFill>
          <a:blip r:embed="rId2"/>
          <a:stretch>
            <a:fillRect/>
          </a:stretch>
        </p:blipFill>
        <p:spPr>
          <a:xfrm>
            <a:off x="425082" y="4129349"/>
            <a:ext cx="997730" cy="1516703"/>
          </a:xfrm>
          <a:prstGeom prst="rect">
            <a:avLst/>
          </a:prstGeom>
        </p:spPr>
      </p:pic>
      <p:sp>
        <p:nvSpPr>
          <p:cNvPr id="25" name="TextBox 24">
            <a:extLst>
              <a:ext uri="{FF2B5EF4-FFF2-40B4-BE49-F238E27FC236}">
                <a16:creationId xmlns:a16="http://schemas.microsoft.com/office/drawing/2014/main" id="{152D5EDC-A505-0782-CC93-367A699E5C59}"/>
              </a:ext>
            </a:extLst>
          </p:cNvPr>
          <p:cNvSpPr txBox="1"/>
          <p:nvPr/>
        </p:nvSpPr>
        <p:spPr>
          <a:xfrm>
            <a:off x="717180" y="989450"/>
            <a:ext cx="8912643" cy="369332"/>
          </a:xfrm>
          <a:prstGeom prst="rect">
            <a:avLst/>
          </a:prstGeom>
          <a:noFill/>
        </p:spPr>
        <p:txBody>
          <a:bodyPr wrap="square">
            <a:spAutoFit/>
          </a:bodyPr>
          <a:lstStyle/>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Нормативно-правовое регулирование вопроса учета мотивированного мнения </a:t>
            </a:r>
          </a:p>
        </p:txBody>
      </p:sp>
      <p:graphicFrame>
        <p:nvGraphicFramePr>
          <p:cNvPr id="13" name="Таблица 12">
            <a:extLst>
              <a:ext uri="{FF2B5EF4-FFF2-40B4-BE49-F238E27FC236}">
                <a16:creationId xmlns:a16="http://schemas.microsoft.com/office/drawing/2014/main" id="{8923DB64-2368-C9D9-0384-C35CA6D20675}"/>
              </a:ext>
            </a:extLst>
          </p:cNvPr>
          <p:cNvGraphicFramePr>
            <a:graphicFrameLocks noGrp="1"/>
          </p:cNvGraphicFramePr>
          <p:nvPr>
            <p:extLst>
              <p:ext uri="{D42A27DB-BD31-4B8C-83A1-F6EECF244321}">
                <p14:modId xmlns:p14="http://schemas.microsoft.com/office/powerpoint/2010/main" val="2379602881"/>
              </p:ext>
            </p:extLst>
          </p:nvPr>
        </p:nvGraphicFramePr>
        <p:xfrm>
          <a:off x="1893537" y="4714386"/>
          <a:ext cx="7935898" cy="731520"/>
        </p:xfrm>
        <a:graphic>
          <a:graphicData uri="http://schemas.openxmlformats.org/drawingml/2006/table">
            <a:tbl>
              <a:tblPr firstRow="1" firstCol="1" bandRow="1">
                <a:tableStyleId>{89F8C1A5-47FF-4CF1-952D-70DD7D966BAF}</a:tableStyleId>
              </a:tblPr>
              <a:tblGrid>
                <a:gridCol w="7935898">
                  <a:extLst>
                    <a:ext uri="{9D8B030D-6E8A-4147-A177-3AD203B41FA5}">
                      <a16:colId xmlns:a16="http://schemas.microsoft.com/office/drawing/2014/main" val="763353682"/>
                    </a:ext>
                  </a:extLst>
                </a:gridCol>
              </a:tblGrid>
              <a:tr h="0">
                <a:tc>
                  <a:txBody>
                    <a:bodyPr/>
                    <a:lstStyle/>
                    <a:p>
                      <a:pPr algn="ctr">
                        <a:lnSpc>
                          <a:spcPct val="100000"/>
                        </a:lnSpc>
                        <a:spcAft>
                          <a:spcPts val="0"/>
                        </a:spcAft>
                      </a:pPr>
                      <a:r>
                        <a:rPr lang="ru-RU" sz="1600" b="1" i="1" dirty="0">
                          <a:solidFill>
                            <a:srgbClr val="009999"/>
                          </a:solidFill>
                          <a:effectLst/>
                          <a:latin typeface="Lato" panose="020F0502020204030203" pitchFamily="34" charset="0"/>
                          <a:ea typeface="Lato" panose="020F0502020204030203" pitchFamily="34" charset="0"/>
                          <a:cs typeface="Lato" panose="020F0502020204030203" pitchFamily="34" charset="0"/>
                        </a:rPr>
                        <a:t>Соответствующей признается та первичная профсоюзная организация,</a:t>
                      </a:r>
                    </a:p>
                    <a:p>
                      <a:pPr algn="ctr">
                        <a:lnSpc>
                          <a:spcPct val="100000"/>
                        </a:lnSpc>
                        <a:spcAft>
                          <a:spcPts val="0"/>
                        </a:spcAft>
                      </a:pPr>
                      <a:r>
                        <a:rPr lang="ru-RU" sz="1600" b="1" i="1" dirty="0">
                          <a:solidFill>
                            <a:srgbClr val="009999"/>
                          </a:solidFill>
                          <a:effectLst/>
                          <a:latin typeface="Lato" panose="020F0502020204030203" pitchFamily="34" charset="0"/>
                          <a:ea typeface="Lato" panose="020F0502020204030203" pitchFamily="34" charset="0"/>
                          <a:cs typeface="Lato" panose="020F0502020204030203" pitchFamily="34" charset="0"/>
                        </a:rPr>
                        <a:t> на учёте в которой состоит член Профессионального союза работников здравоохранения Российской Федерации </a:t>
                      </a:r>
                    </a:p>
                  </a:txBody>
                  <a:tcPr marL="68580" marR="68580" marT="0" marB="0">
                    <a:solidFill>
                      <a:srgbClr val="009999">
                        <a:alpha val="14000"/>
                      </a:srgbClr>
                    </a:solidFill>
                  </a:tcPr>
                </a:tc>
                <a:extLst>
                  <a:ext uri="{0D108BD9-81ED-4DB2-BD59-A6C34878D82A}">
                    <a16:rowId xmlns:a16="http://schemas.microsoft.com/office/drawing/2014/main" val="793533369"/>
                  </a:ext>
                </a:extLst>
              </a:tr>
            </a:tbl>
          </a:graphicData>
        </a:graphic>
      </p:graphicFrame>
    </p:spTree>
    <p:extLst>
      <p:ext uri="{BB962C8B-B14F-4D97-AF65-F5344CB8AC3E}">
        <p14:creationId xmlns:p14="http://schemas.microsoft.com/office/powerpoint/2010/main" val="1864881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32A3DB-FF39-E8AC-18DA-FBE21560CF62}"/>
              </a:ext>
            </a:extLst>
          </p:cNvPr>
          <p:cNvSpPr txBox="1"/>
          <p:nvPr/>
        </p:nvSpPr>
        <p:spPr>
          <a:xfrm>
            <a:off x="717180" y="1512670"/>
            <a:ext cx="9112254" cy="2427781"/>
          </a:xfrm>
          <a:prstGeom prst="rect">
            <a:avLst/>
          </a:prstGeom>
          <a:noFill/>
          <a:ln>
            <a:solidFill>
              <a:srgbClr val="CA2324"/>
            </a:solidFill>
          </a:ln>
        </p:spPr>
        <p:txBody>
          <a:bodyPr wrap="square" rtlCol="0">
            <a:spAutoFit/>
          </a:bodyPr>
          <a:lstStyle/>
          <a:p>
            <a:pPr algn="just">
              <a:lnSpc>
                <a:spcPct val="106000"/>
              </a:lnSpc>
              <a:spcAft>
                <a:spcPts val="800"/>
              </a:spcAft>
            </a:pPr>
            <a:r>
              <a:rPr lang="ru-RU" sz="1600" dirty="0">
                <a:effectLst/>
                <a:latin typeface="Lato" panose="020F0502020204030203" pitchFamily="34" charset="0"/>
                <a:ea typeface="Calibri" panose="020F0502020204030204" pitchFamily="34" charset="0"/>
                <a:cs typeface="Arial" panose="020B0604020202020204" pitchFamily="34" charset="0"/>
              </a:rPr>
              <a:t>В  соответствии с частью 1 статьи 374 Трудового кодекса РФ увольнение руководителей (их заместителей) выборных коллегиальных органов первичных профсоюзных организаций, выборных коллегиальных органов профсоюзных организаций структурных подразделений организаций (не ниже цеховых и приравненных к ним), не освобожденных от основной работы, по основаниям, предусмотренным пунктом 2 или 3 части 1 статьи 81 Трудового кодекса РФ, допускается помимо общего порядка увольнения только с предварительного согласия соответствующего вышестоящего выборного профсоюзного органа, а увольнение по пункту 5 части 1 статьи 81 Трудового кодекса РФ только с учетом мотивированного мнения соответствующего вышестоящего выборного профсоюзного органа.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D25DC4C-C876-B097-35F7-9888DD07AA46}"/>
              </a:ext>
            </a:extLst>
          </p:cNvPr>
          <p:cNvSpPr txBox="1"/>
          <p:nvPr/>
        </p:nvSpPr>
        <p:spPr>
          <a:xfrm>
            <a:off x="1419601" y="4560498"/>
            <a:ext cx="8503929" cy="307777"/>
          </a:xfrm>
          <a:prstGeom prst="rect">
            <a:avLst/>
          </a:prstGeom>
          <a:noFill/>
        </p:spPr>
        <p:txBody>
          <a:bodyPr wrap="square">
            <a:spAutoFit/>
          </a:bodyPr>
          <a:lstStyle/>
          <a:p>
            <a:pPr algn="ctr"/>
            <a:endParaRPr lang="ru-RU" sz="1400" dirty="0"/>
          </a:p>
        </p:txBody>
      </p:sp>
      <p:pic>
        <p:nvPicPr>
          <p:cNvPr id="23" name="Рисунок 22">
            <a:extLst>
              <a:ext uri="{FF2B5EF4-FFF2-40B4-BE49-F238E27FC236}">
                <a16:creationId xmlns:a16="http://schemas.microsoft.com/office/drawing/2014/main" id="{D5D2B581-B3A5-011D-5EF0-2E2FA207BB54}"/>
              </a:ext>
            </a:extLst>
          </p:cNvPr>
          <p:cNvPicPr>
            <a:picLocks noChangeAspect="1"/>
          </p:cNvPicPr>
          <p:nvPr/>
        </p:nvPicPr>
        <p:blipFill>
          <a:blip r:embed="rId2"/>
          <a:stretch>
            <a:fillRect/>
          </a:stretch>
        </p:blipFill>
        <p:spPr>
          <a:xfrm>
            <a:off x="425082" y="4129349"/>
            <a:ext cx="997730" cy="1516703"/>
          </a:xfrm>
          <a:prstGeom prst="rect">
            <a:avLst/>
          </a:prstGeom>
        </p:spPr>
      </p:pic>
      <p:sp>
        <p:nvSpPr>
          <p:cNvPr id="25" name="TextBox 24">
            <a:extLst>
              <a:ext uri="{FF2B5EF4-FFF2-40B4-BE49-F238E27FC236}">
                <a16:creationId xmlns:a16="http://schemas.microsoft.com/office/drawing/2014/main" id="{152D5EDC-A505-0782-CC93-367A699E5C59}"/>
              </a:ext>
            </a:extLst>
          </p:cNvPr>
          <p:cNvSpPr txBox="1"/>
          <p:nvPr/>
        </p:nvSpPr>
        <p:spPr>
          <a:xfrm>
            <a:off x="717180" y="989450"/>
            <a:ext cx="8912643" cy="369332"/>
          </a:xfrm>
          <a:prstGeom prst="rect">
            <a:avLst/>
          </a:prstGeom>
          <a:noFill/>
        </p:spPr>
        <p:txBody>
          <a:bodyPr wrap="square">
            <a:spAutoFit/>
          </a:bodyPr>
          <a:lstStyle/>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Нормативно-правовое регулирование вопроса учета мотивированного мнения </a:t>
            </a:r>
          </a:p>
        </p:txBody>
      </p:sp>
      <p:graphicFrame>
        <p:nvGraphicFramePr>
          <p:cNvPr id="13" name="Таблица 12">
            <a:extLst>
              <a:ext uri="{FF2B5EF4-FFF2-40B4-BE49-F238E27FC236}">
                <a16:creationId xmlns:a16="http://schemas.microsoft.com/office/drawing/2014/main" id="{8923DB64-2368-C9D9-0384-C35CA6D20675}"/>
              </a:ext>
            </a:extLst>
          </p:cNvPr>
          <p:cNvGraphicFramePr>
            <a:graphicFrameLocks noGrp="1"/>
          </p:cNvGraphicFramePr>
          <p:nvPr>
            <p:extLst>
              <p:ext uri="{D42A27DB-BD31-4B8C-83A1-F6EECF244321}">
                <p14:modId xmlns:p14="http://schemas.microsoft.com/office/powerpoint/2010/main" val="2948196315"/>
              </p:ext>
            </p:extLst>
          </p:nvPr>
        </p:nvGraphicFramePr>
        <p:xfrm>
          <a:off x="1796433" y="4066792"/>
          <a:ext cx="7935898" cy="1795971"/>
        </p:xfrm>
        <a:graphic>
          <a:graphicData uri="http://schemas.openxmlformats.org/drawingml/2006/table">
            <a:tbl>
              <a:tblPr firstRow="1" firstCol="1" bandRow="1">
                <a:tableStyleId>{89F8C1A5-47FF-4CF1-952D-70DD7D966BAF}</a:tableStyleId>
              </a:tblPr>
              <a:tblGrid>
                <a:gridCol w="7935898">
                  <a:extLst>
                    <a:ext uri="{9D8B030D-6E8A-4147-A177-3AD203B41FA5}">
                      <a16:colId xmlns:a16="http://schemas.microsoft.com/office/drawing/2014/main" val="763353682"/>
                    </a:ext>
                  </a:extLst>
                </a:gridCol>
              </a:tblGrid>
              <a:tr h="0">
                <a:tc>
                  <a:txBody>
                    <a:bodyPr/>
                    <a:lstStyle/>
                    <a:p>
                      <a:pPr algn="just">
                        <a:lnSpc>
                          <a:spcPct val="106000"/>
                        </a:lnSpc>
                        <a:spcAft>
                          <a:spcPts val="800"/>
                        </a:spcAft>
                      </a:pPr>
                      <a:r>
                        <a:rPr lang="ru-RU" sz="1600" b="1" dirty="0">
                          <a:solidFill>
                            <a:srgbClr val="009999"/>
                          </a:solidFill>
                          <a:effectLst/>
                          <a:latin typeface="Lato" panose="020F0502020204030203" pitchFamily="34" charset="0"/>
                          <a:ea typeface="Calibri" panose="020F0502020204030204" pitchFamily="34" charset="0"/>
                          <a:cs typeface="Times New Roman" panose="02020603050405020304" pitchFamily="18" charset="0"/>
                        </a:rPr>
                        <a:t>В соответствии с нормами Устава Профессионального союза работников здравоохранения Российской Федерации (часть 2 статьи 6, подпункт 2.5 пункта 2 статьи 37)  - вышестоящим выборным профсоюзным органом является постоянно действующий выборный коллегиальный исполнительный орган (Президиум) территориальной (региональной, межрегиональной, местной) организации Профсоюза, в реестр которой включена первичная профсоюзная организация.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alpha val="14000"/>
                      </a:srgbClr>
                    </a:solidFill>
                  </a:tcPr>
                </a:tc>
                <a:extLst>
                  <a:ext uri="{0D108BD9-81ED-4DB2-BD59-A6C34878D82A}">
                    <a16:rowId xmlns:a16="http://schemas.microsoft.com/office/drawing/2014/main" val="793533369"/>
                  </a:ext>
                </a:extLst>
              </a:tr>
            </a:tbl>
          </a:graphicData>
        </a:graphic>
      </p:graphicFrame>
    </p:spTree>
    <p:extLst>
      <p:ext uri="{BB962C8B-B14F-4D97-AF65-F5344CB8AC3E}">
        <p14:creationId xmlns:p14="http://schemas.microsoft.com/office/powerpoint/2010/main" val="408721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03FB6-177E-C713-B795-F1770F8031A8}"/>
              </a:ext>
            </a:extLst>
          </p:cNvPr>
          <p:cNvSpPr txBox="1"/>
          <p:nvPr/>
        </p:nvSpPr>
        <p:spPr>
          <a:xfrm>
            <a:off x="969130" y="1224621"/>
            <a:ext cx="8540244" cy="954107"/>
          </a:xfrm>
          <a:prstGeom prst="rect">
            <a:avLst/>
          </a:prstGeom>
          <a:noFill/>
        </p:spPr>
        <p:txBody>
          <a:bodyPr wrap="square" rtlCol="0">
            <a:spAutoFit/>
          </a:bodyPr>
          <a:lstStyle/>
          <a:p>
            <a:pPr algn="ctr"/>
            <a:r>
              <a:rPr lang="ru-RU" sz="1400" b="1" dirty="0">
                <a:solidFill>
                  <a:srgbClr val="009C95"/>
                </a:solidFill>
                <a:latin typeface="Lato" panose="020F0502020204030203" pitchFamily="34" charset="0"/>
                <a:ea typeface="Lato" panose="020F0502020204030203" pitchFamily="34" charset="0"/>
                <a:cs typeface="Lato" panose="020F0502020204030203" pitchFamily="34" charset="0"/>
              </a:rPr>
              <a:t>В соответствии со статьей 373 Трудового кодекса РФ работодатель обязан направить в выборный орган первичной профсоюзной организации проект и копии документов, являющихся основанием для принятия решения об увольнении работника- члена Профсоюза </a:t>
            </a:r>
          </a:p>
          <a:p>
            <a:pPr algn="ctr"/>
            <a:r>
              <a:rPr lang="ru-RU" sz="1400" b="1" dirty="0">
                <a:solidFill>
                  <a:srgbClr val="009C95"/>
                </a:solidFill>
                <a:latin typeface="Lato" panose="020F0502020204030203" pitchFamily="34" charset="0"/>
                <a:ea typeface="Lato" panose="020F0502020204030203" pitchFamily="34" charset="0"/>
                <a:cs typeface="Lato" panose="020F0502020204030203" pitchFamily="34" charset="0"/>
              </a:rPr>
              <a:t>по пунктам 2,3 и 5 статьи 81 Трудового кодекса РФ: </a:t>
            </a:r>
          </a:p>
        </p:txBody>
      </p:sp>
      <p:sp>
        <p:nvSpPr>
          <p:cNvPr id="9" name="TextBox 8">
            <a:extLst>
              <a:ext uri="{FF2B5EF4-FFF2-40B4-BE49-F238E27FC236}">
                <a16:creationId xmlns:a16="http://schemas.microsoft.com/office/drawing/2014/main" id="{98100A53-740A-7243-4CD6-319AA242AC25}"/>
              </a:ext>
            </a:extLst>
          </p:cNvPr>
          <p:cNvSpPr txBox="1"/>
          <p:nvPr/>
        </p:nvSpPr>
        <p:spPr>
          <a:xfrm>
            <a:off x="1983031" y="2178728"/>
            <a:ext cx="7884772" cy="1169551"/>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Lato" panose="020F0502020204030203" pitchFamily="34" charset="0"/>
                <a:ea typeface="Lato" panose="020F0502020204030203" pitchFamily="34" charset="0"/>
                <a:cs typeface="Lato" panose="020F0502020204030203" pitchFamily="34" charset="0"/>
              </a:rPr>
              <a:t>сокращения численности или штата работников организации;</a:t>
            </a:r>
          </a:p>
          <a:p>
            <a:pPr marL="285750" indent="-285750" algn="just">
              <a:buFont typeface="Arial" panose="020B0604020202020204" pitchFamily="34" charset="0"/>
              <a:buChar char="•"/>
            </a:pPr>
            <a:r>
              <a:rPr lang="ru-RU" sz="1400" dirty="0">
                <a:latin typeface="Lato" panose="020F0502020204030203" pitchFamily="34" charset="0"/>
                <a:ea typeface="Lato" panose="020F0502020204030203" pitchFamily="34" charset="0"/>
                <a:cs typeface="Lato" panose="020F0502020204030203" pitchFamily="34" charset="0"/>
              </a:rPr>
              <a:t>несоответствия работника занимаемой должности или выполняемой работе вследствие недостаточной квалификации, подтвержденной результатами аттестации; </a:t>
            </a:r>
          </a:p>
          <a:p>
            <a:pPr marL="285750" indent="-285750" algn="just">
              <a:buFont typeface="Arial" panose="020B0604020202020204" pitchFamily="34" charset="0"/>
              <a:buChar char="•"/>
            </a:pPr>
            <a:r>
              <a:rPr lang="ru-RU" sz="1400" dirty="0">
                <a:latin typeface="Lato" panose="020F0502020204030203" pitchFamily="34" charset="0"/>
                <a:ea typeface="Lato" panose="020F0502020204030203" pitchFamily="34" charset="0"/>
                <a:cs typeface="Lato" panose="020F0502020204030203" pitchFamily="34" charset="0"/>
              </a:rPr>
              <a:t>неоднократного неисполнения работником без уважительных причин трудовых обязанностей, если он имеет дисциплинарное взыскание. </a:t>
            </a:r>
          </a:p>
        </p:txBody>
      </p:sp>
      <p:pic>
        <p:nvPicPr>
          <p:cNvPr id="12" name="Рисунок 11">
            <a:extLst>
              <a:ext uri="{FF2B5EF4-FFF2-40B4-BE49-F238E27FC236}">
                <a16:creationId xmlns:a16="http://schemas.microsoft.com/office/drawing/2014/main" id="{914A24D8-BCCA-22E7-0F88-E2C4869E6DDC}"/>
              </a:ext>
            </a:extLst>
          </p:cNvPr>
          <p:cNvPicPr>
            <a:picLocks noChangeAspect="1"/>
          </p:cNvPicPr>
          <p:nvPr/>
        </p:nvPicPr>
        <p:blipFill>
          <a:blip r:embed="rId2"/>
          <a:stretch>
            <a:fillRect/>
          </a:stretch>
        </p:blipFill>
        <p:spPr>
          <a:xfrm>
            <a:off x="378102" y="4361322"/>
            <a:ext cx="1395896" cy="1384995"/>
          </a:xfrm>
          <a:prstGeom prst="rect">
            <a:avLst/>
          </a:prstGeom>
        </p:spPr>
      </p:pic>
      <p:pic>
        <p:nvPicPr>
          <p:cNvPr id="14" name="Рисунок 13">
            <a:extLst>
              <a:ext uri="{FF2B5EF4-FFF2-40B4-BE49-F238E27FC236}">
                <a16:creationId xmlns:a16="http://schemas.microsoft.com/office/drawing/2014/main" id="{94BFB139-2014-2807-BDBC-8432890029AD}"/>
              </a:ext>
            </a:extLst>
          </p:cNvPr>
          <p:cNvPicPr>
            <a:picLocks noChangeAspect="1"/>
          </p:cNvPicPr>
          <p:nvPr/>
        </p:nvPicPr>
        <p:blipFill>
          <a:blip r:embed="rId3"/>
          <a:stretch>
            <a:fillRect/>
          </a:stretch>
        </p:blipFill>
        <p:spPr>
          <a:xfrm>
            <a:off x="611418" y="2295165"/>
            <a:ext cx="1141990" cy="1141990"/>
          </a:xfrm>
          <a:prstGeom prst="rect">
            <a:avLst/>
          </a:prstGeom>
        </p:spPr>
      </p:pic>
      <p:sp>
        <p:nvSpPr>
          <p:cNvPr id="15" name="TextBox 14">
            <a:extLst>
              <a:ext uri="{FF2B5EF4-FFF2-40B4-BE49-F238E27FC236}">
                <a16:creationId xmlns:a16="http://schemas.microsoft.com/office/drawing/2014/main" id="{6A59A3FB-7926-1016-1624-5F3A5160B2CC}"/>
              </a:ext>
            </a:extLst>
          </p:cNvPr>
          <p:cNvSpPr txBox="1"/>
          <p:nvPr/>
        </p:nvSpPr>
        <p:spPr>
          <a:xfrm>
            <a:off x="1076050" y="3504710"/>
            <a:ext cx="8886044" cy="984885"/>
          </a:xfrm>
          <a:prstGeom prst="rect">
            <a:avLst/>
          </a:prstGeom>
          <a:noFill/>
        </p:spPr>
        <p:txBody>
          <a:bodyPr wrap="square" rtlCol="0">
            <a:spAutoFit/>
          </a:bodyPr>
          <a:lstStyle/>
          <a:p>
            <a:pPr algn="ctr"/>
            <a:r>
              <a:rPr lang="ru-RU" sz="1400" b="1" dirty="0">
                <a:solidFill>
                  <a:srgbClr val="009C95"/>
                </a:solidFill>
                <a:latin typeface="Lato" panose="020F0502020204030203" pitchFamily="34" charset="0"/>
                <a:ea typeface="Lato" panose="020F0502020204030203" pitchFamily="34" charset="0"/>
                <a:cs typeface="Lato" panose="020F0502020204030203" pitchFamily="34" charset="0"/>
              </a:rPr>
              <a:t>В соответствии со статьей 374 Трудового кодекса РФ  </a:t>
            </a:r>
            <a:r>
              <a:rPr lang="ru-RU" sz="1400" b="1" dirty="0">
                <a:solidFill>
                  <a:srgbClr val="009C95"/>
                </a:solidFill>
                <a:latin typeface="Lato" panose="020F0502020204030203" pitchFamily="34" charset="0"/>
                <a:ea typeface="Calibri" panose="020F0502020204030204" pitchFamily="34" charset="0"/>
                <a:cs typeface="Arial" panose="020B0604020202020204" pitchFamily="34" charset="0"/>
              </a:rPr>
              <a:t>увольнение руководителей (их заместителей) выборных коллегиальных органов первичных профсоюзных организаций, выборных коллегиальных органов профсоюзных организаций структурных подразделений организаций (не ниже цеховых и приравненных к ним), не освобожденных от основной работы: </a:t>
            </a:r>
            <a:r>
              <a:rPr lang="ru-RU" sz="1600" b="1" dirty="0">
                <a:solidFill>
                  <a:srgbClr val="009C95"/>
                </a:solidFill>
                <a:latin typeface="Lato" panose="020F0502020204030203" pitchFamily="34" charset="0"/>
                <a:ea typeface="Lato" panose="020F0502020204030203" pitchFamily="34" charset="0"/>
                <a:cs typeface="Lato" panose="020F0502020204030203" pitchFamily="34" charset="0"/>
              </a:rPr>
              <a:t> </a:t>
            </a:r>
          </a:p>
        </p:txBody>
      </p:sp>
      <p:sp>
        <p:nvSpPr>
          <p:cNvPr id="17" name="TextBox 16">
            <a:extLst>
              <a:ext uri="{FF2B5EF4-FFF2-40B4-BE49-F238E27FC236}">
                <a16:creationId xmlns:a16="http://schemas.microsoft.com/office/drawing/2014/main" id="{AFDF8F59-0E2C-1E55-76D8-AE5F04B03A89}"/>
              </a:ext>
            </a:extLst>
          </p:cNvPr>
          <p:cNvSpPr txBox="1"/>
          <p:nvPr/>
        </p:nvSpPr>
        <p:spPr>
          <a:xfrm>
            <a:off x="1983031" y="4674261"/>
            <a:ext cx="8229118" cy="1169551"/>
          </a:xfrm>
          <a:prstGeom prst="rect">
            <a:avLst/>
          </a:prstGeom>
          <a:noFill/>
        </p:spPr>
        <p:txBody>
          <a:bodyPr wrap="square">
            <a:spAutoFit/>
          </a:bodyPr>
          <a:lstStyle/>
          <a:p>
            <a:pPr algn="just"/>
            <a:r>
              <a:rPr lang="ru-RU" sz="1400" dirty="0">
                <a:latin typeface="Lato" panose="020F0502020204030203" pitchFamily="34" charset="0"/>
                <a:ea typeface="Lato" panose="020F0502020204030203" pitchFamily="34" charset="0"/>
                <a:cs typeface="Lato" panose="020F0502020204030203" pitchFamily="34" charset="0"/>
              </a:rPr>
              <a:t>допускается помимо общего порядка увольнения только с предварительного согласия соответствующего вышестоящего выборного профсоюзного органа по основаниям, предусмотренным пунктами 2 или 3 части 1 статьи 81 Трудового кодекса РФ, </a:t>
            </a:r>
          </a:p>
          <a:p>
            <a:pPr algn="just"/>
            <a:r>
              <a:rPr lang="ru-RU" sz="1400" dirty="0">
                <a:latin typeface="Lato" panose="020F0502020204030203" pitchFamily="34" charset="0"/>
                <a:ea typeface="Lato" panose="020F0502020204030203" pitchFamily="34" charset="0"/>
                <a:cs typeface="Lato" panose="020F0502020204030203" pitchFamily="34" charset="0"/>
              </a:rPr>
              <a:t>а увольнение по пункту 5 части 1 статьи 81 Трудового кодекса РФ только с учетом мотивированного мнения соответствующего вышестоящего выборного профсоюзного органа.</a:t>
            </a:r>
          </a:p>
        </p:txBody>
      </p:sp>
      <p:sp>
        <p:nvSpPr>
          <p:cNvPr id="18" name="TextBox 17">
            <a:extLst>
              <a:ext uri="{FF2B5EF4-FFF2-40B4-BE49-F238E27FC236}">
                <a16:creationId xmlns:a16="http://schemas.microsoft.com/office/drawing/2014/main" id="{6A4A2728-A4E7-8232-CA44-4CAB181D1619}"/>
              </a:ext>
            </a:extLst>
          </p:cNvPr>
          <p:cNvSpPr txBox="1"/>
          <p:nvPr/>
        </p:nvSpPr>
        <p:spPr>
          <a:xfrm>
            <a:off x="782930" y="855289"/>
            <a:ext cx="8912643" cy="369332"/>
          </a:xfrm>
          <a:prstGeom prst="rect">
            <a:avLst/>
          </a:prstGeom>
          <a:noFill/>
        </p:spPr>
        <p:txBody>
          <a:bodyPr wrap="square">
            <a:spAutoFit/>
          </a:bodyPr>
          <a:lstStyle/>
          <a:p>
            <a:pPr algn="ctr"/>
            <a:r>
              <a:rPr lang="ru-RU" sz="1800" b="1" dirty="0">
                <a:solidFill>
                  <a:srgbClr val="0070C0"/>
                </a:solidFill>
                <a:latin typeface="Lato" panose="020F0502020204030203" pitchFamily="34" charset="0"/>
                <a:ea typeface="Lato" panose="020F0502020204030203" pitchFamily="34" charset="0"/>
                <a:cs typeface="Lato" panose="020F0502020204030203" pitchFamily="34" charset="0"/>
              </a:rPr>
              <a:t>Нормативно-правовое регулирование вопроса учета мотивированного мнения </a:t>
            </a:r>
          </a:p>
        </p:txBody>
      </p:sp>
    </p:spTree>
    <p:extLst>
      <p:ext uri="{BB962C8B-B14F-4D97-AF65-F5344CB8AC3E}">
        <p14:creationId xmlns:p14="http://schemas.microsoft.com/office/powerpoint/2010/main" val="1409173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D9C1A-69E6-D912-25B7-000F0401ECBE}"/>
              </a:ext>
            </a:extLst>
          </p:cNvPr>
          <p:cNvSpPr txBox="1"/>
          <p:nvPr/>
        </p:nvSpPr>
        <p:spPr>
          <a:xfrm>
            <a:off x="338096" y="875711"/>
            <a:ext cx="9687935" cy="338554"/>
          </a:xfrm>
          <a:prstGeom prst="rect">
            <a:avLst/>
          </a:prstGeom>
          <a:noFill/>
        </p:spPr>
        <p:txBody>
          <a:bodyPr wrap="square" rtlCol="0">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Нормативно-правовое регулирование вопроса учета мотивированного мнения</a:t>
            </a:r>
          </a:p>
        </p:txBody>
      </p:sp>
      <p:sp>
        <p:nvSpPr>
          <p:cNvPr id="3" name="Прямоугольник: скругленные углы 2">
            <a:extLst>
              <a:ext uri="{FF2B5EF4-FFF2-40B4-BE49-F238E27FC236}">
                <a16:creationId xmlns:a16="http://schemas.microsoft.com/office/drawing/2014/main" id="{598DA4BA-E1E1-4673-92BE-D4F2B0106B01}"/>
              </a:ext>
            </a:extLst>
          </p:cNvPr>
          <p:cNvSpPr/>
          <p:nvPr/>
        </p:nvSpPr>
        <p:spPr>
          <a:xfrm>
            <a:off x="338097" y="1475456"/>
            <a:ext cx="9866300" cy="753035"/>
          </a:xfrm>
          <a:prstGeom prst="roundRect">
            <a:avLst/>
          </a:prstGeom>
          <a:gradFill>
            <a:gsLst>
              <a:gs pos="2000">
                <a:srgbClr val="009C95">
                  <a:alpha val="35000"/>
                </a:srgbClr>
              </a:gs>
              <a:gs pos="74000">
                <a:srgbClr val="FF0000">
                  <a:alpha val="41000"/>
                </a:srgb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Обязательность учета мотивированного мнения выборного органа первичной профсоюзной организации в соответствии с нормами Трудового кодекса РФ в отношении членов Профсоюза работников здравоохранения РФ</a:t>
            </a:r>
          </a:p>
        </p:txBody>
      </p:sp>
      <p:sp>
        <p:nvSpPr>
          <p:cNvPr id="7" name="Прямоугольник 6">
            <a:extLst>
              <a:ext uri="{FF2B5EF4-FFF2-40B4-BE49-F238E27FC236}">
                <a16:creationId xmlns:a16="http://schemas.microsoft.com/office/drawing/2014/main" id="{B563F657-E2D7-AF8D-A2FD-4A57B97EF7B7}"/>
              </a:ext>
            </a:extLst>
          </p:cNvPr>
          <p:cNvSpPr/>
          <p:nvPr/>
        </p:nvSpPr>
        <p:spPr>
          <a:xfrm>
            <a:off x="972534" y="2567431"/>
            <a:ext cx="1963549" cy="610274"/>
          </a:xfrm>
          <a:prstGeom prst="rect">
            <a:avLst/>
          </a:prstGeom>
          <a:gradFill flip="none" rotWithShape="1">
            <a:gsLst>
              <a:gs pos="8939">
                <a:srgbClr val="0070C0"/>
              </a:gs>
              <a:gs pos="33000">
                <a:srgbClr val="009C95">
                  <a:lumMod val="97000"/>
                  <a:lumOff val="3000"/>
                  <a:alpha val="35000"/>
                </a:srgbClr>
              </a:gs>
              <a:gs pos="59000">
                <a:srgbClr val="FF0000">
                  <a:alpha val="46000"/>
                </a:srgbClr>
              </a:gs>
              <a:gs pos="100000">
                <a:srgbClr val="009C95">
                  <a:tint val="23500"/>
                  <a:satMod val="160000"/>
                </a:srgbClr>
              </a:gs>
            </a:gsLst>
            <a:lin ang="2700000" scaled="1"/>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Calibri" panose="020F0502020204030204" pitchFamily="34" charset="0"/>
                <a:cs typeface="Times New Roman" panose="02020603050405020304" pitchFamily="18" charset="0"/>
              </a:rPr>
              <a:t>п</a:t>
            </a:r>
            <a:r>
              <a:rPr lang="ru-RU" sz="14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rPr>
              <a:t>ункт 2 части 1 статьи 81 *</a:t>
            </a:r>
          </a:p>
        </p:txBody>
      </p:sp>
      <p:sp>
        <p:nvSpPr>
          <p:cNvPr id="24" name="Прямоугольник: скругленные углы 23">
            <a:extLst>
              <a:ext uri="{FF2B5EF4-FFF2-40B4-BE49-F238E27FC236}">
                <a16:creationId xmlns:a16="http://schemas.microsoft.com/office/drawing/2014/main" id="{5C378172-58D2-C72C-8398-C0CAA142ED04}"/>
              </a:ext>
            </a:extLst>
          </p:cNvPr>
          <p:cNvSpPr/>
          <p:nvPr/>
        </p:nvSpPr>
        <p:spPr>
          <a:xfrm>
            <a:off x="303672" y="3435792"/>
            <a:ext cx="9935150" cy="902046"/>
          </a:xfrm>
          <a:prstGeom prst="roundRect">
            <a:avLst/>
          </a:prstGeom>
          <a:gradFill>
            <a:gsLst>
              <a:gs pos="3000">
                <a:srgbClr val="0070C0">
                  <a:alpha val="49000"/>
                </a:srgbClr>
              </a:gs>
              <a:gs pos="68000">
                <a:srgbClr val="97C22D">
                  <a:alpha val="67000"/>
                </a:srgb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Обязательность предварительного согласия вышестоящего выборного профсоюзного органа в отношении руководителей (их заместителей) выборных коллегиальных органов: первичных профсоюзных организаций, профсоюзных организаций структурных подразделений  (не ниже цеховых и приравненных к ним) не освобожденных от основной работы</a:t>
            </a:r>
          </a:p>
        </p:txBody>
      </p:sp>
      <p:sp>
        <p:nvSpPr>
          <p:cNvPr id="25" name="Прямоугольник 24">
            <a:extLst>
              <a:ext uri="{FF2B5EF4-FFF2-40B4-BE49-F238E27FC236}">
                <a16:creationId xmlns:a16="http://schemas.microsoft.com/office/drawing/2014/main" id="{CBF23C3E-FD98-EE1B-F9D6-565FD37927AD}"/>
              </a:ext>
            </a:extLst>
          </p:cNvPr>
          <p:cNvSpPr/>
          <p:nvPr/>
        </p:nvSpPr>
        <p:spPr>
          <a:xfrm>
            <a:off x="1480527" y="4595925"/>
            <a:ext cx="2137837" cy="523220"/>
          </a:xfrm>
          <a:prstGeom prst="rect">
            <a:avLst/>
          </a:prstGeom>
          <a:gradFill>
            <a:gsLst>
              <a:gs pos="3000">
                <a:srgbClr val="0070C0">
                  <a:alpha val="49000"/>
                </a:srgbClr>
              </a:gs>
              <a:gs pos="68000">
                <a:srgbClr val="97C22D">
                  <a:alpha val="67000"/>
                </a:srgbClr>
              </a:gs>
              <a:gs pos="83000">
                <a:schemeClr val="accent1">
                  <a:lumMod val="45000"/>
                  <a:lumOff val="55000"/>
                </a:schemeClr>
              </a:gs>
              <a:gs pos="100000">
                <a:schemeClr val="accent1">
                  <a:lumMod val="30000"/>
                  <a:lumOff val="70000"/>
                </a:schemeClr>
              </a:gs>
            </a:gsLst>
            <a:lin ang="5400000" scaled="1"/>
          </a:gradFill>
          <a:ln w="19050">
            <a:solidFill>
              <a:schemeClr val="tx1">
                <a:lumMod val="50000"/>
                <a:lumOff val="50000"/>
              </a:schemeClr>
            </a:solidFill>
          </a:ln>
        </p:spPr>
        <p:txBody>
          <a:bodyPr wrap="square">
            <a:spAutoFit/>
          </a:bodyPr>
          <a:lstStyle/>
          <a:p>
            <a:pPr algn="ctr"/>
            <a:r>
              <a:rPr lang="ru-RU" sz="1400" dirty="0">
                <a:latin typeface="Lato" pitchFamily="34" charset="0"/>
                <a:ea typeface="Lato" pitchFamily="34" charset="0"/>
                <a:cs typeface="Lato" pitchFamily="34" charset="0"/>
              </a:rPr>
              <a:t>пункт 2 части 1 </a:t>
            </a:r>
          </a:p>
          <a:p>
            <a:pPr algn="ctr"/>
            <a:r>
              <a:rPr lang="ru-RU" sz="1400" dirty="0">
                <a:latin typeface="Lato" pitchFamily="34" charset="0"/>
                <a:ea typeface="Lato" pitchFamily="34" charset="0"/>
                <a:cs typeface="Lato" pitchFamily="34" charset="0"/>
              </a:rPr>
              <a:t>статьи 81*</a:t>
            </a:r>
          </a:p>
        </p:txBody>
      </p:sp>
      <p:sp>
        <p:nvSpPr>
          <p:cNvPr id="26" name="Прямоугольник 25">
            <a:extLst>
              <a:ext uri="{FF2B5EF4-FFF2-40B4-BE49-F238E27FC236}">
                <a16:creationId xmlns:a16="http://schemas.microsoft.com/office/drawing/2014/main" id="{8153A8F3-A5D8-DDA3-898E-CF293C9D30D8}"/>
              </a:ext>
            </a:extLst>
          </p:cNvPr>
          <p:cNvSpPr/>
          <p:nvPr/>
        </p:nvSpPr>
        <p:spPr>
          <a:xfrm>
            <a:off x="6728458" y="4662728"/>
            <a:ext cx="2137837" cy="523220"/>
          </a:xfrm>
          <a:prstGeom prst="rect">
            <a:avLst/>
          </a:prstGeom>
          <a:gradFill>
            <a:gsLst>
              <a:gs pos="3000">
                <a:srgbClr val="0070C0">
                  <a:alpha val="49000"/>
                </a:srgbClr>
              </a:gs>
              <a:gs pos="68000">
                <a:srgbClr val="97C22D">
                  <a:alpha val="67000"/>
                </a:srgbClr>
              </a:gs>
              <a:gs pos="83000">
                <a:schemeClr val="accent1">
                  <a:lumMod val="45000"/>
                  <a:lumOff val="55000"/>
                </a:schemeClr>
              </a:gs>
              <a:gs pos="100000">
                <a:schemeClr val="accent1">
                  <a:lumMod val="30000"/>
                  <a:lumOff val="70000"/>
                </a:schemeClr>
              </a:gs>
            </a:gsLst>
            <a:lin ang="5400000" scaled="1"/>
          </a:gradFill>
          <a:ln w="19050">
            <a:solidFill>
              <a:schemeClr val="tx1">
                <a:lumMod val="50000"/>
                <a:lumOff val="50000"/>
              </a:schemeClr>
            </a:solidFill>
          </a:ln>
        </p:spPr>
        <p:txBody>
          <a:bodyPr wrap="square">
            <a:spAutoFit/>
          </a:bodyPr>
          <a:lstStyle/>
          <a:p>
            <a:pPr algn="ctr"/>
            <a:r>
              <a:rPr lang="ru-RU" sz="1400" dirty="0">
                <a:latin typeface="Lato" pitchFamily="34" charset="0"/>
                <a:ea typeface="Lato" pitchFamily="34" charset="0"/>
                <a:cs typeface="Lato" pitchFamily="34" charset="0"/>
              </a:rPr>
              <a:t>пункт 3 части 1</a:t>
            </a:r>
          </a:p>
          <a:p>
            <a:pPr algn="ctr"/>
            <a:r>
              <a:rPr lang="ru-RU" sz="1400" dirty="0">
                <a:latin typeface="Lato" pitchFamily="34" charset="0"/>
                <a:ea typeface="Lato" pitchFamily="34" charset="0"/>
                <a:cs typeface="Lato" pitchFamily="34" charset="0"/>
              </a:rPr>
              <a:t> статьи 81**</a:t>
            </a:r>
          </a:p>
        </p:txBody>
      </p:sp>
      <p:sp>
        <p:nvSpPr>
          <p:cNvPr id="27" name="Прямоугольник 26">
            <a:extLst>
              <a:ext uri="{FF2B5EF4-FFF2-40B4-BE49-F238E27FC236}">
                <a16:creationId xmlns:a16="http://schemas.microsoft.com/office/drawing/2014/main" id="{7DBAECDB-1207-D610-039F-555145B70435}"/>
              </a:ext>
            </a:extLst>
          </p:cNvPr>
          <p:cNvSpPr/>
          <p:nvPr/>
        </p:nvSpPr>
        <p:spPr>
          <a:xfrm>
            <a:off x="4326105" y="2543108"/>
            <a:ext cx="1963549" cy="610274"/>
          </a:xfrm>
          <a:prstGeom prst="rect">
            <a:avLst/>
          </a:prstGeom>
          <a:gradFill flip="none" rotWithShape="1">
            <a:gsLst>
              <a:gs pos="8939">
                <a:srgbClr val="0070C0"/>
              </a:gs>
              <a:gs pos="33000">
                <a:srgbClr val="009C95">
                  <a:lumMod val="97000"/>
                  <a:lumOff val="3000"/>
                  <a:alpha val="35000"/>
                </a:srgbClr>
              </a:gs>
              <a:gs pos="59000">
                <a:srgbClr val="FF0000">
                  <a:alpha val="46000"/>
                </a:srgbClr>
              </a:gs>
              <a:gs pos="100000">
                <a:srgbClr val="009C95">
                  <a:tint val="23500"/>
                  <a:satMod val="160000"/>
                </a:srgbClr>
              </a:gs>
            </a:gsLst>
            <a:lin ang="2700000" scaled="1"/>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Calibri" panose="020F0502020204030204" pitchFamily="34" charset="0"/>
                <a:cs typeface="Times New Roman" panose="02020603050405020304" pitchFamily="18" charset="0"/>
              </a:rPr>
              <a:t>п</a:t>
            </a:r>
            <a:r>
              <a:rPr lang="ru-RU" sz="14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rPr>
              <a:t>ункт 3 части 1 статьи 81**</a:t>
            </a:r>
          </a:p>
        </p:txBody>
      </p:sp>
      <p:sp>
        <p:nvSpPr>
          <p:cNvPr id="28" name="Прямоугольник 27">
            <a:extLst>
              <a:ext uri="{FF2B5EF4-FFF2-40B4-BE49-F238E27FC236}">
                <a16:creationId xmlns:a16="http://schemas.microsoft.com/office/drawing/2014/main" id="{09E0DDF3-F99A-6FCB-2E7F-7F716EC00A22}"/>
              </a:ext>
            </a:extLst>
          </p:cNvPr>
          <p:cNvSpPr/>
          <p:nvPr/>
        </p:nvSpPr>
        <p:spPr>
          <a:xfrm>
            <a:off x="7543889" y="2563144"/>
            <a:ext cx="1963549" cy="610274"/>
          </a:xfrm>
          <a:prstGeom prst="rect">
            <a:avLst/>
          </a:prstGeom>
          <a:gradFill flip="none" rotWithShape="1">
            <a:gsLst>
              <a:gs pos="8939">
                <a:srgbClr val="0070C0"/>
              </a:gs>
              <a:gs pos="33000">
                <a:srgbClr val="009C95">
                  <a:lumMod val="97000"/>
                  <a:lumOff val="3000"/>
                  <a:alpha val="35000"/>
                </a:srgbClr>
              </a:gs>
              <a:gs pos="59000">
                <a:srgbClr val="FF0000">
                  <a:alpha val="46000"/>
                </a:srgbClr>
              </a:gs>
              <a:gs pos="100000">
                <a:srgbClr val="009C95">
                  <a:tint val="23500"/>
                  <a:satMod val="160000"/>
                </a:srgbClr>
              </a:gs>
            </a:gsLst>
            <a:lin ang="2700000" scaled="1"/>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Calibri" panose="020F0502020204030204" pitchFamily="34" charset="0"/>
                <a:cs typeface="Times New Roman" panose="02020603050405020304" pitchFamily="18" charset="0"/>
              </a:rPr>
              <a:t>п</a:t>
            </a:r>
            <a:r>
              <a:rPr lang="ru-RU" sz="14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rPr>
              <a:t>ункт 5 части 1 статьи 81***</a:t>
            </a:r>
          </a:p>
        </p:txBody>
      </p:sp>
      <p:sp>
        <p:nvSpPr>
          <p:cNvPr id="35" name="TextBox 34">
            <a:extLst>
              <a:ext uri="{FF2B5EF4-FFF2-40B4-BE49-F238E27FC236}">
                <a16:creationId xmlns:a16="http://schemas.microsoft.com/office/drawing/2014/main" id="{BB30378D-3001-CACF-60A7-9CF2AAD114AB}"/>
              </a:ext>
            </a:extLst>
          </p:cNvPr>
          <p:cNvSpPr txBox="1"/>
          <p:nvPr/>
        </p:nvSpPr>
        <p:spPr>
          <a:xfrm>
            <a:off x="70710" y="5252751"/>
            <a:ext cx="10212079" cy="584775"/>
          </a:xfrm>
          <a:prstGeom prst="rect">
            <a:avLst/>
          </a:prstGeom>
          <a:noFill/>
        </p:spPr>
        <p:txBody>
          <a:bodyPr wrap="square" rtlCol="0">
            <a:spAutoFit/>
          </a:bodyPr>
          <a:lstStyle/>
          <a:p>
            <a:r>
              <a:rPr lang="ru-RU" sz="1200" dirty="0">
                <a:latin typeface="Lato" panose="020F0502020204030203" pitchFamily="34" charset="0"/>
                <a:ea typeface="Lato" panose="020F0502020204030203" pitchFamily="34" charset="0"/>
                <a:cs typeface="Lato" panose="020F0502020204030203" pitchFamily="34" charset="0"/>
              </a:rPr>
              <a:t>* </a:t>
            </a:r>
            <a:r>
              <a:rPr lang="ru-RU" sz="1000" dirty="0">
                <a:latin typeface="Lato" panose="020F0502020204030203" pitchFamily="34" charset="0"/>
                <a:ea typeface="Lato" panose="020F0502020204030203" pitchFamily="34" charset="0"/>
                <a:cs typeface="Lato" panose="020F0502020204030203" pitchFamily="34" charset="0"/>
              </a:rPr>
              <a:t>сокращение численности или штата работников организации</a:t>
            </a:r>
          </a:p>
          <a:p>
            <a:r>
              <a:rPr lang="ru-RU" sz="1000" dirty="0">
                <a:latin typeface="Lato" panose="020F0502020204030203" pitchFamily="34" charset="0"/>
                <a:ea typeface="Lato" panose="020F0502020204030203" pitchFamily="34" charset="0"/>
                <a:cs typeface="Lato" panose="020F0502020204030203" pitchFamily="34" charset="0"/>
              </a:rPr>
              <a:t>** несоответствие работника занимаемой должности или выполняемой работе вследствие недостаточной квалификации, подтвержденной результатами аттестации </a:t>
            </a:r>
          </a:p>
          <a:p>
            <a:r>
              <a:rPr lang="ru-RU" sz="1000" dirty="0">
                <a:latin typeface="Lato" panose="020F0502020204030203" pitchFamily="34" charset="0"/>
                <a:ea typeface="Lato" panose="020F0502020204030203" pitchFamily="34" charset="0"/>
                <a:cs typeface="Lato" panose="020F0502020204030203" pitchFamily="34" charset="0"/>
              </a:rPr>
              <a:t>*** неоднократное неисполнение работником без уважительных причин трудовых обязанностей, если он имеет дисциплинарное взыскание </a:t>
            </a:r>
          </a:p>
        </p:txBody>
      </p:sp>
      <p:sp>
        <p:nvSpPr>
          <p:cNvPr id="4" name="Стрелка: вверх 3">
            <a:extLst>
              <a:ext uri="{FF2B5EF4-FFF2-40B4-BE49-F238E27FC236}">
                <a16:creationId xmlns:a16="http://schemas.microsoft.com/office/drawing/2014/main" id="{9015FACD-4687-8EA0-2A04-84560A98FC10}"/>
              </a:ext>
            </a:extLst>
          </p:cNvPr>
          <p:cNvSpPr/>
          <p:nvPr/>
        </p:nvSpPr>
        <p:spPr>
          <a:xfrm>
            <a:off x="1954308" y="2224975"/>
            <a:ext cx="234669" cy="318133"/>
          </a:xfrm>
          <a:prstGeom prst="upArrow">
            <a:avLst>
              <a:gd name="adj1" fmla="val 6379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верх 5">
            <a:extLst>
              <a:ext uri="{FF2B5EF4-FFF2-40B4-BE49-F238E27FC236}">
                <a16:creationId xmlns:a16="http://schemas.microsoft.com/office/drawing/2014/main" id="{22F6A000-1D73-CEF7-6F09-4F15A7A01DE9}"/>
              </a:ext>
            </a:extLst>
          </p:cNvPr>
          <p:cNvSpPr/>
          <p:nvPr/>
        </p:nvSpPr>
        <p:spPr>
          <a:xfrm>
            <a:off x="5176750" y="2225835"/>
            <a:ext cx="234669" cy="318133"/>
          </a:xfrm>
          <a:prstGeom prst="upArrow">
            <a:avLst>
              <a:gd name="adj1" fmla="val 6379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верх 7">
            <a:extLst>
              <a:ext uri="{FF2B5EF4-FFF2-40B4-BE49-F238E27FC236}">
                <a16:creationId xmlns:a16="http://schemas.microsoft.com/office/drawing/2014/main" id="{5EAB6496-98F1-1F07-4E92-82063D3A4014}"/>
              </a:ext>
            </a:extLst>
          </p:cNvPr>
          <p:cNvSpPr/>
          <p:nvPr/>
        </p:nvSpPr>
        <p:spPr>
          <a:xfrm>
            <a:off x="8414725" y="2239289"/>
            <a:ext cx="234669" cy="318133"/>
          </a:xfrm>
          <a:prstGeom prst="upArrow">
            <a:avLst>
              <a:gd name="adj1" fmla="val 6379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a:extLst>
              <a:ext uri="{FF2B5EF4-FFF2-40B4-BE49-F238E27FC236}">
                <a16:creationId xmlns:a16="http://schemas.microsoft.com/office/drawing/2014/main" id="{5DD688C2-5D1E-36D4-B609-AA6147E8BAB0}"/>
              </a:ext>
            </a:extLst>
          </p:cNvPr>
          <p:cNvSpPr/>
          <p:nvPr/>
        </p:nvSpPr>
        <p:spPr>
          <a:xfrm>
            <a:off x="2492347" y="4334398"/>
            <a:ext cx="258945" cy="261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a:extLst>
              <a:ext uri="{FF2B5EF4-FFF2-40B4-BE49-F238E27FC236}">
                <a16:creationId xmlns:a16="http://schemas.microsoft.com/office/drawing/2014/main" id="{82CF4E01-7EC1-D4FC-86FD-A1AFD28551ED}"/>
              </a:ext>
            </a:extLst>
          </p:cNvPr>
          <p:cNvSpPr/>
          <p:nvPr/>
        </p:nvSpPr>
        <p:spPr>
          <a:xfrm>
            <a:off x="7797376" y="4380719"/>
            <a:ext cx="258945" cy="261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9070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91F54EB8-9DAD-3201-964E-B73DBA810988}"/>
              </a:ext>
            </a:extLst>
          </p:cNvPr>
          <p:cNvSpPr/>
          <p:nvPr/>
        </p:nvSpPr>
        <p:spPr>
          <a:xfrm>
            <a:off x="575077" y="2001008"/>
            <a:ext cx="9220841" cy="1004923"/>
          </a:xfrm>
          <a:prstGeom prst="roundRect">
            <a:avLst/>
          </a:prstGeom>
          <a:gradFill flip="none" rotWithShape="1">
            <a:gsLst>
              <a:gs pos="18000">
                <a:srgbClr val="009C95">
                  <a:alpha val="35000"/>
                </a:srgbClr>
              </a:gs>
              <a:gs pos="40000">
                <a:srgbClr val="009C95">
                  <a:alpha val="57000"/>
                </a:srgbClr>
              </a:gs>
              <a:gs pos="66000">
                <a:srgbClr val="FFFF00">
                  <a:alpha val="11000"/>
                </a:srgb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Обязательность мотивированного мнения вышестоящего выборного профсоюзного органа в отношении руководителей (их заместителей) выборных коллегиальных органов профсоюзных организаций структурных подразделений организаций (не ниже цеховых и приравненных к ним), не освобожденных от основной работы, в соответствии с нормами Трудового кодекса РФ</a:t>
            </a:r>
          </a:p>
        </p:txBody>
      </p:sp>
      <p:sp>
        <p:nvSpPr>
          <p:cNvPr id="5" name="Штриховая стрелка вправо 22">
            <a:extLst>
              <a:ext uri="{FF2B5EF4-FFF2-40B4-BE49-F238E27FC236}">
                <a16:creationId xmlns:a16="http://schemas.microsoft.com/office/drawing/2014/main" id="{949555E0-921E-9512-3B0D-FFE5CCD37108}"/>
              </a:ext>
            </a:extLst>
          </p:cNvPr>
          <p:cNvSpPr/>
          <p:nvPr/>
        </p:nvSpPr>
        <p:spPr>
          <a:xfrm rot="5400000">
            <a:off x="4801658" y="3283269"/>
            <a:ext cx="604358" cy="331146"/>
          </a:xfrm>
          <a:prstGeom prst="stripedRightArrow">
            <a:avLst/>
          </a:prstGeom>
          <a:solidFill>
            <a:srgbClr val="009C95"/>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скругленные углы 5">
            <a:extLst>
              <a:ext uri="{FF2B5EF4-FFF2-40B4-BE49-F238E27FC236}">
                <a16:creationId xmlns:a16="http://schemas.microsoft.com/office/drawing/2014/main" id="{DDFE40DB-900B-1E86-B0DE-9DD6690123D5}"/>
              </a:ext>
            </a:extLst>
          </p:cNvPr>
          <p:cNvSpPr/>
          <p:nvPr/>
        </p:nvSpPr>
        <p:spPr>
          <a:xfrm>
            <a:off x="3205741" y="3887599"/>
            <a:ext cx="3931434" cy="822724"/>
          </a:xfrm>
          <a:prstGeom prst="roundRect">
            <a:avLst/>
          </a:prstGeom>
          <a:gradFill>
            <a:gsLst>
              <a:gs pos="28000">
                <a:srgbClr val="009C95">
                  <a:alpha val="35000"/>
                </a:srgbClr>
              </a:gs>
              <a:gs pos="51000">
                <a:srgbClr val="009C95">
                  <a:alpha val="57000"/>
                </a:srgbClr>
              </a:gs>
              <a:gs pos="77000">
                <a:srgbClr val="FFC000"/>
              </a:gs>
              <a:gs pos="100000">
                <a:schemeClr val="accent1">
                  <a:lumMod val="30000"/>
                  <a:lumOff val="70000"/>
                </a:schemeClr>
              </a:gs>
            </a:gsLst>
            <a:lin ang="2700000" scaled="1"/>
          </a:gradFill>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Lato" panose="020F0502020204030203" pitchFamily="34" charset="0"/>
                <a:ea typeface="Lato" panose="020F0502020204030203" pitchFamily="34" charset="0"/>
                <a:cs typeface="Lato" panose="020F0502020204030203" pitchFamily="34" charset="0"/>
              </a:rPr>
              <a:t>пункт 5 части 1 статьи 81***</a:t>
            </a:r>
          </a:p>
        </p:txBody>
      </p:sp>
      <p:sp>
        <p:nvSpPr>
          <p:cNvPr id="8" name="TextBox 7">
            <a:extLst>
              <a:ext uri="{FF2B5EF4-FFF2-40B4-BE49-F238E27FC236}">
                <a16:creationId xmlns:a16="http://schemas.microsoft.com/office/drawing/2014/main" id="{40F56216-4513-E47C-CA67-8DDED6D3BB1A}"/>
              </a:ext>
            </a:extLst>
          </p:cNvPr>
          <p:cNvSpPr txBox="1"/>
          <p:nvPr/>
        </p:nvSpPr>
        <p:spPr>
          <a:xfrm>
            <a:off x="489147" y="5279634"/>
            <a:ext cx="9538487" cy="246221"/>
          </a:xfrm>
          <a:prstGeom prst="rect">
            <a:avLst/>
          </a:prstGeom>
          <a:noFill/>
        </p:spPr>
        <p:txBody>
          <a:bodyPr wrap="square">
            <a:spAutoFit/>
          </a:bodyPr>
          <a:lstStyle/>
          <a:p>
            <a:r>
              <a:rPr lang="ru-RU" sz="1000" dirty="0">
                <a:latin typeface="Lato" panose="020F0502020204030203" pitchFamily="34" charset="0"/>
                <a:ea typeface="Lato" panose="020F0502020204030203" pitchFamily="34" charset="0"/>
                <a:cs typeface="Lato" panose="020F0502020204030203" pitchFamily="34" charset="0"/>
              </a:rPr>
              <a:t>*** неоднократное неисполнение работником без уважительных причин трудовых обязанностей, если он имеет дисциплинарное взыскание </a:t>
            </a:r>
          </a:p>
        </p:txBody>
      </p:sp>
      <p:sp>
        <p:nvSpPr>
          <p:cNvPr id="9" name="TextBox 8">
            <a:extLst>
              <a:ext uri="{FF2B5EF4-FFF2-40B4-BE49-F238E27FC236}">
                <a16:creationId xmlns:a16="http://schemas.microsoft.com/office/drawing/2014/main" id="{CC9D4B67-65C6-5110-38F6-8CC411FCDD7D}"/>
              </a:ext>
            </a:extLst>
          </p:cNvPr>
          <p:cNvSpPr txBox="1"/>
          <p:nvPr/>
        </p:nvSpPr>
        <p:spPr>
          <a:xfrm>
            <a:off x="501938" y="1053480"/>
            <a:ext cx="9687935" cy="338554"/>
          </a:xfrm>
          <a:prstGeom prst="rect">
            <a:avLst/>
          </a:prstGeom>
          <a:noFill/>
        </p:spPr>
        <p:txBody>
          <a:bodyPr wrap="square" rtlCol="0">
            <a:spAutoFit/>
          </a:bodyPr>
          <a:lstStyle/>
          <a:p>
            <a:pPr algn="ctr"/>
            <a:r>
              <a:rPr lang="ru-RU" sz="1600" b="1" dirty="0">
                <a:solidFill>
                  <a:srgbClr val="0070C0"/>
                </a:solidFill>
                <a:latin typeface="Lato" panose="020F0502020204030203" pitchFamily="34" charset="0"/>
                <a:ea typeface="Lato" panose="020F0502020204030203" pitchFamily="34" charset="0"/>
                <a:cs typeface="Lato" panose="020F0502020204030203" pitchFamily="34" charset="0"/>
              </a:rPr>
              <a:t>Нормативно-правовое регулирование вопроса учета мотивированного мнения</a:t>
            </a:r>
          </a:p>
        </p:txBody>
      </p:sp>
    </p:spTree>
    <p:extLst>
      <p:ext uri="{BB962C8B-B14F-4D97-AF65-F5344CB8AC3E}">
        <p14:creationId xmlns:p14="http://schemas.microsoft.com/office/powerpoint/2010/main" val="18094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Ретро">
  <a:themeElements>
    <a:clrScheme name="Другая 1">
      <a:dk1>
        <a:srgbClr val="000000"/>
      </a:dk1>
      <a:lt1>
        <a:srgbClr val="BFBFBF"/>
      </a:lt1>
      <a:dk2>
        <a:srgbClr val="D8D8D8"/>
      </a:dk2>
      <a:lt2>
        <a:srgbClr val="F2F2F2"/>
      </a:lt2>
      <a:accent1>
        <a:srgbClr val="E48312"/>
      </a:accent1>
      <a:accent2>
        <a:srgbClr val="A5A5A5"/>
      </a:accent2>
      <a:accent3>
        <a:srgbClr val="BFBFBF"/>
      </a:accent3>
      <a:accent4>
        <a:srgbClr val="595959"/>
      </a:accent4>
      <a:accent5>
        <a:srgbClr val="7F7F7F"/>
      </a:accent5>
      <a:accent6>
        <a:srgbClr val="3F3F3F"/>
      </a:accent6>
      <a:hlink>
        <a:srgbClr val="595959"/>
      </a:hlink>
      <a:folHlink>
        <a:srgbClr val="8C8C8C"/>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16x9" id="{20094823-1A6D-D64D-97EE-E9E42420B2B7}" vid="{FBC73D24-3337-7D45-8083-66DE1A3D8CD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2423</TotalTime>
  <Words>3833</Words>
  <Application>Microsoft Office PowerPoint</Application>
  <PresentationFormat>Произвольный</PresentationFormat>
  <Paragraphs>240</Paragraphs>
  <Slides>25</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25</vt:i4>
      </vt:variant>
    </vt:vector>
  </HeadingPairs>
  <TitlesOfParts>
    <vt:vector size="32" baseType="lpstr">
      <vt:lpstr>Arial</vt:lpstr>
      <vt:lpstr>Calibri</vt:lpstr>
      <vt:lpstr>Lato</vt:lpstr>
      <vt:lpstr>Times New Roman</vt:lpstr>
      <vt:lpstr>Verdana</vt:lpstr>
      <vt:lpstr>Wingdings</vt:lpstr>
      <vt:lpstr>Ретро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Василихин Егор Анатольевич</dc:creator>
  <cp:lastModifiedBy>О Суна</cp:lastModifiedBy>
  <cp:revision>134</cp:revision>
  <cp:lastPrinted>2022-09-13T07:43:59Z</cp:lastPrinted>
  <dcterms:modified xsi:type="dcterms:W3CDTF">2022-11-24T06:41:08Z</dcterms:modified>
</cp:coreProperties>
</file>