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7" r:id="rId1"/>
  </p:sldMasterIdLst>
  <p:notesMasterIdLst>
    <p:notesMasterId r:id="rId43"/>
  </p:notesMasterIdLst>
  <p:sldIdLst>
    <p:sldId id="325" r:id="rId2"/>
    <p:sldId id="326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4" r:id="rId30"/>
    <p:sldId id="375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73" r:id="rId42"/>
  </p:sldIdLst>
  <p:sldSz cx="10691813" cy="601186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54E5F03-E54F-8448-9C73-11DB43637929}">
          <p14:sldIdLst>
            <p14:sldId id="325"/>
            <p14:sldId id="326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  <p14:sldId id="367"/>
            <p14:sldId id="368"/>
            <p14:sldId id="369"/>
            <p14:sldId id="370"/>
            <p14:sldId id="371"/>
            <p14:sldId id="372"/>
            <p14:sldId id="374"/>
            <p14:sldId id="375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260" userDrawn="1">
          <p15:clr>
            <a:srgbClr val="9AA0A6"/>
          </p15:clr>
        </p15:guide>
        <p15:guide id="2" pos="3368" userDrawn="1">
          <p15:clr>
            <a:srgbClr val="9AA0A6"/>
          </p15:clr>
        </p15:guide>
        <p15:guide id="3" orient="horz" pos="1395" userDrawn="1">
          <p15:clr>
            <a:srgbClr val="9AA0A6"/>
          </p15:clr>
        </p15:guide>
        <p15:guide id="4" orient="horz" pos="3549" userDrawn="1">
          <p15:clr>
            <a:srgbClr val="9AA0A6"/>
          </p15:clr>
        </p15:guide>
        <p15:guide id="5" pos="1825" userDrawn="1">
          <p15:clr>
            <a:srgbClr val="9AA0A6"/>
          </p15:clr>
        </p15:guide>
        <p15:guide id="6" pos="6497" userDrawn="1">
          <p15:clr>
            <a:srgbClr val="9AA0A6"/>
          </p15:clr>
        </p15:guide>
        <p15:guide id="7" pos="4932" userDrawn="1">
          <p15:clr>
            <a:srgbClr val="9AA0A6"/>
          </p15:clr>
        </p15:guide>
        <p15:guide id="8" orient="horz" pos="714" userDrawn="1">
          <p15:clr>
            <a:srgbClr val="9AA0A6"/>
          </p15:clr>
        </p15:guide>
        <p15:guide id="9" orient="horz" pos="3390" userDrawn="1">
          <p15:clr>
            <a:srgbClr val="9AA0A6"/>
          </p15:clr>
        </p15:guide>
        <p15:guide id="10" orient="horz" pos="2052" userDrawn="1">
          <p15:clr>
            <a:srgbClr val="9AA0A6"/>
          </p15:clr>
        </p15:guide>
        <p15:guide id="11" orient="horz" pos="238" userDrawn="1">
          <p15:clr>
            <a:srgbClr val="9AA0A6"/>
          </p15:clr>
        </p15:guide>
        <p15:guide id="12" orient="horz" pos="2710" userDrawn="1">
          <p15:clr>
            <a:srgbClr val="9AA0A6"/>
          </p15:clr>
        </p15:guide>
        <p15:guide id="13" pos="3367" userDrawn="1">
          <p15:clr>
            <a:srgbClr val="A4A3A4"/>
          </p15:clr>
        </p15:guide>
        <p15:guide id="14" pos="2347" userDrawn="1">
          <p15:clr>
            <a:srgbClr val="A4A3A4"/>
          </p15:clr>
        </p15:guide>
        <p15:guide id="15" pos="44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" initials="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5"/>
    <a:srgbClr val="7ECB26"/>
    <a:srgbClr val="97C22D"/>
    <a:srgbClr val="00A1E4"/>
    <a:srgbClr val="009999"/>
    <a:srgbClr val="CA2324"/>
    <a:srgbClr val="FFFFFF"/>
    <a:srgbClr val="003B59"/>
    <a:srgbClr val="006666"/>
    <a:srgbClr val="70A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9F8C1A5-47FF-4CF1-952D-70DD7D966BAF}">
  <a:tblStyle styleId="{89F8C1A5-47FF-4CF1-952D-70DD7D966B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0" autoAdjust="0"/>
    <p:restoredTop sz="95205" autoAdjust="0"/>
  </p:normalViewPr>
  <p:slideViewPr>
    <p:cSldViewPr snapToGrid="0">
      <p:cViewPr>
        <p:scale>
          <a:sx n="96" d="100"/>
          <a:sy n="96" d="100"/>
        </p:scale>
        <p:origin x="-102" y="-480"/>
      </p:cViewPr>
      <p:guideLst>
        <p:guide orient="horz" pos="1395"/>
        <p:guide orient="horz" pos="3549"/>
        <p:guide orient="horz" pos="714"/>
        <p:guide orient="horz" pos="3390"/>
        <p:guide orient="horz" pos="2052"/>
        <p:guide orient="horz" pos="238"/>
        <p:guide orient="horz" pos="2710"/>
        <p:guide pos="260"/>
        <p:guide pos="3368"/>
        <p:guide pos="1825"/>
        <p:guide pos="6497"/>
        <p:guide pos="4932"/>
        <p:guide pos="3367"/>
        <p:guide pos="2347"/>
        <p:guide pos="44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9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636588"/>
            <a:ext cx="5662612" cy="3184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16673" y="4032559"/>
            <a:ext cx="4933382" cy="382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3" tIns="83773" rIns="83773" bIns="8377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284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0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:a16="http://schemas.microsoft.com/office/drawing/2014/main" xmlns="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708"/>
            <a:ext cx="10698131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:a16="http://schemas.microsoft.com/office/drawing/2014/main" xmlns="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xmlns="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:a16="http://schemas.microsoft.com/office/drawing/2014/main" xmlns="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:a16="http://schemas.microsoft.com/office/drawing/2014/main" xmlns="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:a16="http://schemas.microsoft.com/office/drawing/2014/main" xmlns="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:a16="http://schemas.microsoft.com/office/drawing/2014/main" xmlns="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:a16="http://schemas.microsoft.com/office/drawing/2014/main" xmlns="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:a16="http://schemas.microsoft.com/office/drawing/2014/main" xmlns="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:a16="http://schemas.microsoft.com/office/drawing/2014/main" xmlns="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:a16="http://schemas.microsoft.com/office/drawing/2014/main" xmlns="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:a16="http://schemas.microsoft.com/office/drawing/2014/main" xmlns="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:a16="http://schemas.microsoft.com/office/drawing/2014/main" xmlns="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028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:a16="http://schemas.microsoft.com/office/drawing/2014/main" xmlns="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708"/>
            <a:ext cx="10698131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:a16="http://schemas.microsoft.com/office/drawing/2014/main" xmlns="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xmlns="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:a16="http://schemas.microsoft.com/office/drawing/2014/main" xmlns="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:a16="http://schemas.microsoft.com/office/drawing/2014/main" xmlns="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:a16="http://schemas.microsoft.com/office/drawing/2014/main" xmlns="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:a16="http://schemas.microsoft.com/office/drawing/2014/main" xmlns="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:a16="http://schemas.microsoft.com/office/drawing/2014/main" xmlns="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:a16="http://schemas.microsoft.com/office/drawing/2014/main" xmlns="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:a16="http://schemas.microsoft.com/office/drawing/2014/main" xmlns="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:a16="http://schemas.microsoft.com/office/drawing/2014/main" xmlns="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:a16="http://schemas.microsoft.com/office/drawing/2014/main" xmlns="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:a16="http://schemas.microsoft.com/office/drawing/2014/main" xmlns="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0860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:a16="http://schemas.microsoft.com/office/drawing/2014/main" xmlns="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3852" y="708"/>
            <a:ext cx="10690426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:a16="http://schemas.microsoft.com/office/drawing/2014/main" xmlns="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xmlns="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:a16="http://schemas.microsoft.com/office/drawing/2014/main" xmlns="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:a16="http://schemas.microsoft.com/office/drawing/2014/main" xmlns="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:a16="http://schemas.microsoft.com/office/drawing/2014/main" xmlns="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:a16="http://schemas.microsoft.com/office/drawing/2014/main" xmlns="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:a16="http://schemas.microsoft.com/office/drawing/2014/main" xmlns="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:a16="http://schemas.microsoft.com/office/drawing/2014/main" xmlns="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:a16="http://schemas.microsoft.com/office/drawing/2014/main" xmlns="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:a16="http://schemas.microsoft.com/office/drawing/2014/main" xmlns="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:a16="http://schemas.microsoft.com/office/drawing/2014/main" xmlns="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:a16="http://schemas.microsoft.com/office/drawing/2014/main" xmlns="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308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4;p13">
            <a:extLst>
              <a:ext uri="{FF2B5EF4-FFF2-40B4-BE49-F238E27FC236}">
                <a16:creationId xmlns:a16="http://schemas.microsoft.com/office/drawing/2014/main" xmlns="" id="{EF2A82B5-DA5B-F963-B34E-83F32E3ED8B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-6317" y="0"/>
            <a:ext cx="10698130" cy="60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0;p21">
            <a:extLst>
              <a:ext uri="{FF2B5EF4-FFF2-40B4-BE49-F238E27FC236}">
                <a16:creationId xmlns:a16="http://schemas.microsoft.com/office/drawing/2014/main" xmlns="" id="{9D2C6AA0-AC3A-EC60-7687-1581AABB2AEF}"/>
              </a:ext>
            </a:extLst>
          </p:cNvPr>
          <p:cNvSpPr txBox="1"/>
          <p:nvPr userDrawn="1"/>
        </p:nvSpPr>
        <p:spPr>
          <a:xfrm>
            <a:off x="3590818" y="245885"/>
            <a:ext cx="5381111" cy="57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«Пошаговая Инструкция по реализации принципов социального партнёрства на локальном уровне»</a:t>
            </a:r>
            <a:endParaRPr lang="ru-RU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Google Shape;228;p19">
            <a:extLst>
              <a:ext uri="{FF2B5EF4-FFF2-40B4-BE49-F238E27FC236}">
                <a16:creationId xmlns:a16="http://schemas.microsoft.com/office/drawing/2014/main" xmlns="" id="{DC3762FD-510E-79CB-13B4-E636EE9F7832}"/>
              </a:ext>
            </a:extLst>
          </p:cNvPr>
          <p:cNvSpPr txBox="1"/>
          <p:nvPr userDrawn="1"/>
        </p:nvSpPr>
        <p:spPr>
          <a:xfrm>
            <a:off x="10003107" y="443398"/>
            <a:ext cx="252242" cy="1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fld id="{FCD5956F-9059-6A4D-8B2C-D132F7CC0CC4}" type="slidenum">
              <a:rPr lang="en-US" sz="1000" smtClean="0">
                <a:solidFill>
                  <a:srgbClr val="CA23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pPr algn="r"/>
              <a:t>‹#›</a:t>
            </a:fld>
            <a:endParaRPr sz="1000" dirty="0">
              <a:solidFill>
                <a:srgbClr val="CA23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650774-B5C5-E258-D0D5-5A21C795B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9042" y="264646"/>
            <a:ext cx="2040598" cy="318475"/>
          </a:xfrm>
          <a:prstGeom prst="rect">
            <a:avLst/>
          </a:prstGeom>
        </p:spPr>
      </p:pic>
      <p:sp>
        <p:nvSpPr>
          <p:cNvPr id="23" name="Google Shape;87;p13">
            <a:extLst>
              <a:ext uri="{FF2B5EF4-FFF2-40B4-BE49-F238E27FC236}">
                <a16:creationId xmlns:a16="http://schemas.microsoft.com/office/drawing/2014/main" xmlns="" id="{7EED976A-E5BD-65E8-11B8-F3061FFA5F7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2;p13">
            <a:extLst>
              <a:ext uri="{FF2B5EF4-FFF2-40B4-BE49-F238E27FC236}">
                <a16:creationId xmlns:a16="http://schemas.microsoft.com/office/drawing/2014/main" xmlns="" id="{8819F3F8-A68E-3EB5-573F-440F210B40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5" name="Google Shape;87;p13">
            <a:extLst>
              <a:ext uri="{FF2B5EF4-FFF2-40B4-BE49-F238E27FC236}">
                <a16:creationId xmlns:a16="http://schemas.microsoft.com/office/drawing/2014/main" xmlns="" id="{23BC88CF-631A-75BB-CE40-82ACA8660B79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2;p13">
            <a:extLst>
              <a:ext uri="{FF2B5EF4-FFF2-40B4-BE49-F238E27FC236}">
                <a16:creationId xmlns:a16="http://schemas.microsoft.com/office/drawing/2014/main" xmlns="" id="{8E0B9300-5FD3-DBA0-BAB9-7DC4872BED79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7" name="Google Shape;87;p13">
            <a:extLst>
              <a:ext uri="{FF2B5EF4-FFF2-40B4-BE49-F238E27FC236}">
                <a16:creationId xmlns:a16="http://schemas.microsoft.com/office/drawing/2014/main" xmlns="" id="{3752542C-9942-6073-A611-CB12B43CB266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92;p13">
            <a:extLst>
              <a:ext uri="{FF2B5EF4-FFF2-40B4-BE49-F238E27FC236}">
                <a16:creationId xmlns:a16="http://schemas.microsoft.com/office/drawing/2014/main" xmlns="" id="{D5B45203-8C54-3527-FC47-64C6707BB5CD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9" name="Google Shape;87;p13">
            <a:extLst>
              <a:ext uri="{FF2B5EF4-FFF2-40B4-BE49-F238E27FC236}">
                <a16:creationId xmlns:a16="http://schemas.microsoft.com/office/drawing/2014/main" xmlns="" id="{B3A06453-5802-70D6-4CE2-F9A2EB09C7DC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92;p13">
            <a:extLst>
              <a:ext uri="{FF2B5EF4-FFF2-40B4-BE49-F238E27FC236}">
                <a16:creationId xmlns:a16="http://schemas.microsoft.com/office/drawing/2014/main" xmlns="" id="{37F775E2-32F8-C668-F7B0-875E5F872569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1" name="Google Shape;87;p13">
            <a:extLst>
              <a:ext uri="{FF2B5EF4-FFF2-40B4-BE49-F238E27FC236}">
                <a16:creationId xmlns:a16="http://schemas.microsoft.com/office/drawing/2014/main" xmlns="" id="{6F2A73AF-56D8-8ECA-B343-8539A3AD0969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2;p13">
            <a:extLst>
              <a:ext uri="{FF2B5EF4-FFF2-40B4-BE49-F238E27FC236}">
                <a16:creationId xmlns:a16="http://schemas.microsoft.com/office/drawing/2014/main" xmlns="" id="{4227B3A7-5C6F-1F2D-A3B7-74719B2BCB5A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3" name="Google Shape;87;p13">
            <a:extLst>
              <a:ext uri="{FF2B5EF4-FFF2-40B4-BE49-F238E27FC236}">
                <a16:creationId xmlns:a16="http://schemas.microsoft.com/office/drawing/2014/main" xmlns="" id="{FEB38A12-7693-EDBC-45C0-12F9B8589E2C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2;p13">
            <a:extLst>
              <a:ext uri="{FF2B5EF4-FFF2-40B4-BE49-F238E27FC236}">
                <a16:creationId xmlns:a16="http://schemas.microsoft.com/office/drawing/2014/main" xmlns="" id="{1E24BD26-0CBF-07C7-732D-344753D00EE2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98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710" r:id="rId3"/>
    <p:sldLayoutId id="2147483709" r:id="rId4"/>
  </p:sldLayoutIdLst>
  <p:hf sldNum="0" hdr="0" ftr="0" dt="0"/>
  <p:txStyles>
    <p:titleStyle>
      <a:lvl1pPr algn="l" defTabSz="801689" rtl="0" eaLnBrk="1" latinLnBrk="0" hangingPunct="1">
        <a:lnSpc>
          <a:spcPct val="85000"/>
        </a:lnSpc>
        <a:spcBef>
          <a:spcPct val="0"/>
        </a:spcBef>
        <a:buNone/>
        <a:defRPr sz="4209" kern="1200" spc="-44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0168" indent="-80168" algn="l" defTabSz="801689" rtl="0" eaLnBrk="1" latinLnBrk="0" hangingPunct="1">
        <a:lnSpc>
          <a:spcPct val="90000"/>
        </a:lnSpc>
        <a:spcBef>
          <a:spcPts val="1052"/>
        </a:spcBef>
        <a:spcAft>
          <a:spcPts val="17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7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36709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5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97047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7385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17723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64412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39760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15107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490455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45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89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534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8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223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5067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911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6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43B3C6A9AC5253EFFE7B597BEEB2F64E24F636FAA0D2688174E74B61EC8CE954D1E49D82E24AE2399D7168484E810441DEE632636C3363uBf0J" TargetMode="External"/><Relationship Id="rId2" Type="http://schemas.openxmlformats.org/officeDocument/2006/relationships/hyperlink" Target="consultantplus://offline/ref=7FD11067A735F7FD37C59C4D8B1E6005B989947986413696E9D80F7AC5BF3C545F8C9D9E528AB8582F94CB0FD8499431D37498469513WCJ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consultantplus://offline/ref=43B3C6A9AC5253EFFE7B597BEEB2F64E23F335F8A6DF358B7CBE4763EB83B643D6AD9183E046E236C2747D59168D055FC0E02A7F6E32u6fBJ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A1BF0EFADB86AE90EA4D4545794EF61A5815AF78F3F2AD20D443559184E30586E17EE0DC425014J4Z6G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4683/ff0b989d9cec242f2b01d05ca65a7b382f99ff10/#dst102521" TargetMode="External"/><Relationship Id="rId2" Type="http://schemas.openxmlformats.org/officeDocument/2006/relationships/hyperlink" Target="http://www.consultant.ru/document/cons_doc_LAW_156555/a2d1f36be57aa07bb3d5a9867a8200ff79552c6e/#dst100172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:a16="http://schemas.microsoft.com/office/drawing/2014/main" xmlns="" id="{CD8DBCBF-D4EB-2AA6-5DBE-0C863C55DEE4}"/>
              </a:ext>
            </a:extLst>
          </p:cNvPr>
          <p:cNvSpPr txBox="1"/>
          <p:nvPr/>
        </p:nvSpPr>
        <p:spPr>
          <a:xfrm>
            <a:off x="1192296" y="2066902"/>
            <a:ext cx="8626090" cy="172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Пошаговая Инструкция по реализации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принципов социального партнёрства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локальном уровне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0BA346-C1C2-8D60-45B1-D287A193CD6B}"/>
              </a:ext>
            </a:extLst>
          </p:cNvPr>
          <p:cNvSpPr/>
          <p:nvPr/>
        </p:nvSpPr>
        <p:spPr>
          <a:xfrm>
            <a:off x="3843580" y="5417729"/>
            <a:ext cx="2533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Москва, 2022 год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38745-F1A8-175A-8ADD-729C8715DB91}"/>
              </a:ext>
            </a:extLst>
          </p:cNvPr>
          <p:cNvSpPr txBox="1"/>
          <p:nvPr/>
        </p:nvSpPr>
        <p:spPr>
          <a:xfrm>
            <a:off x="359721" y="4217400"/>
            <a:ext cx="9653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Ответственный за выпуск: </a:t>
            </a:r>
          </a:p>
          <a:p>
            <a:pPr algn="ctr"/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Секретарь ЦК Профсоюза - начальник Правового Управления Профсоюза -</a:t>
            </a:r>
            <a:r>
              <a:rPr lang="ru-RU" sz="1200" b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Краснорудская М. В.</a:t>
            </a:r>
            <a:endParaRPr lang="ru-RU" sz="12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algn="ctr"/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Авторы и составители: </a:t>
            </a:r>
          </a:p>
          <a:p>
            <a:pPr algn="ctr"/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начальник отдела социального партнерства Правового Управления - Суна О.С., начальник отдела правового обеспечения деятельности </a:t>
            </a:r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Профсоюза - </a:t>
            </a:r>
            <a:r>
              <a:rPr lang="ru-RU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главный правовой инспектор труда ЦК Профсоюза Правового Управления- Воробьев В. А. </a:t>
            </a:r>
          </a:p>
        </p:txBody>
      </p:sp>
    </p:spTree>
    <p:extLst>
      <p:ext uri="{BB962C8B-B14F-4D97-AF65-F5344CB8AC3E}">
        <p14:creationId xmlns:p14="http://schemas.microsoft.com/office/powerpoint/2010/main" val="411295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D6C6F8E-3D58-0400-762E-AFD6BFB43510}"/>
              </a:ext>
            </a:extLst>
          </p:cNvPr>
          <p:cNvSpPr/>
          <p:nvPr/>
        </p:nvSpPr>
        <p:spPr>
          <a:xfrm>
            <a:off x="1068395" y="1048530"/>
            <a:ext cx="8226517" cy="752348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13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Исходя из норм Трудового кодекса </a:t>
            </a:r>
            <a:r>
              <a:rPr lang="ru-RU" sz="14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РФ сторонами </a:t>
            </a: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социального партнерства являются: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6FCEA5-DE95-1B8A-B39B-C390929BEA1D}"/>
              </a:ext>
            </a:extLst>
          </p:cNvPr>
          <p:cNvSpPr txBox="1"/>
          <p:nvPr/>
        </p:nvSpPr>
        <p:spPr>
          <a:xfrm>
            <a:off x="4587128" y="5006681"/>
            <a:ext cx="52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– это результат переговоров, проведенных полномочными представителями работников и </a:t>
            </a:r>
            <a:r>
              <a:rPr lang="ru-RU" sz="1600" b="1" dirty="0" smtClean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работодателя.</a:t>
            </a:r>
            <a:endParaRPr lang="ru-RU" sz="1600" b="1" dirty="0">
              <a:solidFill>
                <a:srgbClr val="009C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xmlns="" id="{559B954E-5726-2C2A-5AF7-8CBBA1534EA0}"/>
              </a:ext>
            </a:extLst>
          </p:cNvPr>
          <p:cNvSpPr/>
          <p:nvPr/>
        </p:nvSpPr>
        <p:spPr>
          <a:xfrm>
            <a:off x="196020" y="1568353"/>
            <a:ext cx="731520" cy="6573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лево 10">
            <a:extLst>
              <a:ext uri="{FF2B5EF4-FFF2-40B4-BE49-F238E27FC236}">
                <a16:creationId xmlns:a16="http://schemas.microsoft.com/office/drawing/2014/main" xmlns="" id="{26BFF360-42FF-DED6-1C42-20F32223DE62}"/>
              </a:ext>
            </a:extLst>
          </p:cNvPr>
          <p:cNvSpPr/>
          <p:nvPr/>
        </p:nvSpPr>
        <p:spPr>
          <a:xfrm>
            <a:off x="9403741" y="1568353"/>
            <a:ext cx="731520" cy="75234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Блок-схема: альтернативный процесс 12">
            <a:extLst>
              <a:ext uri="{FF2B5EF4-FFF2-40B4-BE49-F238E27FC236}">
                <a16:creationId xmlns:a16="http://schemas.microsoft.com/office/drawing/2014/main" xmlns="" id="{261DFE1B-A89A-75DC-E5CE-15D2D4018DE0}"/>
              </a:ext>
            </a:extLst>
          </p:cNvPr>
          <p:cNvSpPr/>
          <p:nvPr/>
        </p:nvSpPr>
        <p:spPr>
          <a:xfrm>
            <a:off x="139485" y="2320703"/>
            <a:ext cx="4447643" cy="3072708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>
            <a:extLst>
              <a:ext uri="{FF2B5EF4-FFF2-40B4-BE49-F238E27FC236}">
                <a16:creationId xmlns:a16="http://schemas.microsoft.com/office/drawing/2014/main" xmlns="" id="{1FCD5519-13C8-E1A6-6725-5EA97430DF42}"/>
              </a:ext>
            </a:extLst>
          </p:cNvPr>
          <p:cNvSpPr/>
          <p:nvPr/>
        </p:nvSpPr>
        <p:spPr>
          <a:xfrm>
            <a:off x="5397799" y="2320702"/>
            <a:ext cx="4005942" cy="244502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C8FB4F-075B-FE28-53AF-90E0DC7A5C20}"/>
              </a:ext>
            </a:extLst>
          </p:cNvPr>
          <p:cNvSpPr txBox="1"/>
          <p:nvPr/>
        </p:nvSpPr>
        <p:spPr>
          <a:xfrm>
            <a:off x="360335" y="2545544"/>
            <a:ext cx="4005942" cy="2623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i="1" u="sng" dirty="0">
                <a:solidFill>
                  <a:srgbClr val="00999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Работники</a:t>
            </a:r>
            <a:r>
              <a:rPr lang="ru-RU" sz="1200" b="1" i="1" dirty="0">
                <a:solidFill>
                  <a:srgbClr val="00669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– это физические лица, вступившие в трудовые от­ношения с работодателем, которые базируются на согла­шении между работником и работодателем о личном выполнении работником за плату трудовой функции (работы по определенной специальности, квалификации или должности) с подчинением прави­лам внутреннего трудового распо­рядка при обеспечении работода­телем условий труда, предусмот­ренных трудовым законода­тельством, коллективным договором, соглашениями, трудовым до­говором </a:t>
            </a:r>
            <a:r>
              <a:rPr lang="ru-RU" sz="12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статьи 15, 20 Трудового кодекса РФ</a:t>
            </a:r>
            <a:r>
              <a:rPr lang="ru-RU" sz="12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).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60139B-34AF-9F59-4DEE-D971F1B20B74}"/>
              </a:ext>
            </a:extLst>
          </p:cNvPr>
          <p:cNvSpPr txBox="1"/>
          <p:nvPr/>
        </p:nvSpPr>
        <p:spPr>
          <a:xfrm>
            <a:off x="5397799" y="2756632"/>
            <a:ext cx="3897113" cy="71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ru-RU" sz="1200" b="1" u="sng" dirty="0">
                <a:solidFill>
                  <a:srgbClr val="00999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РАБОТОДАТЕЛЬ</a:t>
            </a:r>
            <a:r>
              <a:rPr lang="ru-RU" sz="1200" b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 </a:t>
            </a:r>
            <a:r>
              <a:rPr lang="ru-RU" sz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физическое лицо либо юридическое лицо (орга­низация), вступившее в трудовые отношения с работником </a:t>
            </a:r>
            <a:r>
              <a:rPr lang="ru-RU" sz="12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(ст. 20 ТК РФ).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0B9F80-1F1B-ABCE-810E-D276AD560148}"/>
              </a:ext>
            </a:extLst>
          </p:cNvPr>
          <p:cNvSpPr txBox="1"/>
          <p:nvPr/>
        </p:nvSpPr>
        <p:spPr>
          <a:xfrm>
            <a:off x="601894" y="877092"/>
            <a:ext cx="8893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Представление интересов лиц, не являющихся работниками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3EB90D-7161-B6E4-F8C8-CBAC6D61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2" y="1627811"/>
            <a:ext cx="1707401" cy="1553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745298-D60F-F2A0-A1CB-84032918BD88}"/>
              </a:ext>
            </a:extLst>
          </p:cNvPr>
          <p:cNvSpPr txBox="1"/>
          <p:nvPr/>
        </p:nvSpPr>
        <p:spPr>
          <a:xfrm>
            <a:off x="2089769" y="1482759"/>
            <a:ext cx="7475018" cy="180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u="sng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Лица, связанные с организаци­ей гражданско-правовыми отноше­ниями: 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могут участвовать в коллективных переговорах лишь в качестве приглашенных экспертов, специалистов и посредников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; </a:t>
            </a:r>
            <a:endParaRPr lang="ru-RU" sz="1400" dirty="0">
              <a:solidFill>
                <a:srgbClr val="000000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коллективный договор на них не распространяется, так как они не подчиняются правилам внутреннего трудового распорядка, самостоятельно опре­деляют условия своего труда, получают вознаграждение не за выполнение трудовой функции, а за конкретные услуги или товары.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AB513F-8142-C2AC-03E7-1D92A81B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20" y="3623682"/>
            <a:ext cx="1824712" cy="1660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6E0AC9-635B-80D9-DA05-DD0448303AB8}"/>
              </a:ext>
            </a:extLst>
          </p:cNvPr>
          <p:cNvSpPr txBox="1"/>
          <p:nvPr/>
        </p:nvSpPr>
        <p:spPr>
          <a:xfrm>
            <a:off x="682813" y="4019477"/>
            <a:ext cx="658383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u="sng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Ветераны, временно не работающие, пенсионеры и т.д.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отношении таких категорий лиц в коллективном договоре могут быть предусмотрены меры социальной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поддержки.  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34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A74DC2-29A3-1F83-C1FC-160D416C188F}"/>
              </a:ext>
            </a:extLst>
          </p:cNvPr>
          <p:cNvSpPr txBox="1"/>
          <p:nvPr/>
        </p:nvSpPr>
        <p:spPr>
          <a:xfrm>
            <a:off x="502002" y="854040"/>
            <a:ext cx="889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Представители работников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97FE080-708E-0A8A-FDE3-215AA0860C7B}"/>
              </a:ext>
            </a:extLst>
          </p:cNvPr>
          <p:cNvSpPr/>
          <p:nvPr/>
        </p:nvSpPr>
        <p:spPr>
          <a:xfrm>
            <a:off x="201104" y="1853932"/>
            <a:ext cx="2807877" cy="3754874"/>
          </a:xfrm>
          <a:prstGeom prst="rect">
            <a:avLst/>
          </a:prstGeom>
          <a:gradFill>
            <a:gsLst>
              <a:gs pos="0">
                <a:srgbClr val="97C22D">
                  <a:alpha val="54000"/>
                </a:srgbClr>
              </a:gs>
              <a:gs pos="74000">
                <a:srgbClr val="009C95">
                  <a:alpha val="32000"/>
                </a:srgbClr>
              </a:gs>
              <a:gs pos="83000">
                <a:srgbClr val="7ECB26"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Интересы работников при проведении коллектив­ных переговоров, заключении и изменении коллективного договора, осуществлении контроля за его выполнением, а также при ре­ализации права на участие в уп­равлении организацией, рассмот­рении трудовых споров работни­ков с работодателем </a:t>
            </a: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представ­ляют первичная профсоюзная организация или иные представи­тели, избираемые работниками 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(ст. 29 Трудового кодекса РФ)</a:t>
            </a:r>
            <a:r>
              <a:rPr lang="ru-RU" sz="1400" i="1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8FEBCE3-F01D-C950-274F-F7FC800785D5}"/>
              </a:ext>
            </a:extLst>
          </p:cNvPr>
          <p:cNvSpPr/>
          <p:nvPr/>
        </p:nvSpPr>
        <p:spPr>
          <a:xfrm>
            <a:off x="3066457" y="1947999"/>
            <a:ext cx="7260884" cy="637582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 организации действует одна первичная профсоюзная организация, объединяющая в своих рядах более половины работников (50% + 1) (ст. 37 Трудового кодекса РФ)</a:t>
            </a:r>
            <a:endParaRPr lang="ru-RU" sz="1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78E692-C677-5119-DDEC-49ECBF7D10C8}"/>
              </a:ext>
            </a:extLst>
          </p:cNvPr>
          <p:cNvSpPr txBox="1"/>
          <p:nvPr/>
        </p:nvSpPr>
        <p:spPr>
          <a:xfrm>
            <a:off x="3008981" y="1286661"/>
            <a:ext cx="7260884" cy="567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Трудовым кодексом РФ предусмот­рено несколько вариантов предста­вительства интересов работников:</a:t>
            </a:r>
            <a:endParaRPr lang="ru-RU" sz="1400" b="1" dirty="0">
              <a:solidFill>
                <a:srgbClr val="009C9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DB6F15C5-7124-BC8F-4858-3DA5309BCDFD}"/>
              </a:ext>
            </a:extLst>
          </p:cNvPr>
          <p:cNvSpPr/>
          <p:nvPr/>
        </p:nvSpPr>
        <p:spPr>
          <a:xfrm>
            <a:off x="3066456" y="2687140"/>
            <a:ext cx="7360777" cy="939724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 медицинской организации действует одна первичная профсоюзная организация, объединяющая менее половины работников и не уполномоченная представлять интересы всех работников в социальном партнерстве на локальном уровне (ст. 30 Трудового кодекса РФ)</a:t>
            </a:r>
            <a:endParaRPr lang="ru-RU" sz="1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DF57F61-FA03-BF75-D6BE-C76B0104CAA9}"/>
              </a:ext>
            </a:extLst>
          </p:cNvPr>
          <p:cNvSpPr/>
          <p:nvPr/>
        </p:nvSpPr>
        <p:spPr>
          <a:xfrm>
            <a:off x="3059825" y="3797338"/>
            <a:ext cx="7260884" cy="637582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 медицинской организации действуют </a:t>
            </a:r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или более первичные профсоюзные организации, объединяющие в совокупности более половины работников данного работодателя (ст. 37 Трудового кодекса РФ)</a:t>
            </a:r>
            <a:endParaRPr lang="ru-RU" sz="14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71B3D05-A0B5-0690-CBB4-8992C413C6A8}"/>
              </a:ext>
            </a:extLst>
          </p:cNvPr>
          <p:cNvSpPr/>
          <p:nvPr/>
        </p:nvSpPr>
        <p:spPr>
          <a:xfrm>
            <a:off x="3066456" y="4555214"/>
            <a:ext cx="7360777" cy="1043691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 медицинской организации действуют</a:t>
            </a:r>
            <a:r>
              <a:rPr lang="ru-RU" sz="14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одна из первичных профсоюзных организаций или в совокупности первичные профсоюзные организации, пожелавшие создать единый представительный орган, но не объединяющие более половины работников данного работодателя (ст. 37 Трудового кодекса РФ)</a:t>
            </a:r>
            <a:endParaRPr lang="ru-RU" sz="14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01EF4F-78C1-3E4A-3FD6-B9C6DAE677FB}"/>
              </a:ext>
            </a:extLst>
          </p:cNvPr>
          <p:cNvSpPr txBox="1"/>
          <p:nvPr/>
        </p:nvSpPr>
        <p:spPr>
          <a:xfrm>
            <a:off x="502002" y="854040"/>
            <a:ext cx="95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Представительство первичной профсоюзной </a:t>
            </a:r>
            <a:r>
              <a:rPr lang="ru-RU" sz="1600" b="1" dirty="0" smtClean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организацией, 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объединяющей </a:t>
            </a:r>
          </a:p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более половины работников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52B593-75F7-3D0C-04BE-7A3B24F7A16B}"/>
              </a:ext>
            </a:extLst>
          </p:cNvPr>
          <p:cNvSpPr txBox="1"/>
          <p:nvPr/>
        </p:nvSpPr>
        <p:spPr>
          <a:xfrm>
            <a:off x="2198417" y="1574319"/>
            <a:ext cx="7983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>
                <a:solidFill>
                  <a:srgbClr val="009C95"/>
                </a:solidFill>
              </a:rPr>
              <a:t>Такая первичная организация: </a:t>
            </a:r>
          </a:p>
          <a:p>
            <a:pPr algn="just"/>
            <a:endParaRPr lang="ru-RU" sz="800" b="1" u="sng" dirty="0">
              <a:solidFill>
                <a:srgbClr val="7ECB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обладает </a:t>
            </a:r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исключительным правом 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на представительство интересов работников при проведении кол­лективных переговоров, заключе­нии и изменении коллективного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договора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, осуществлении контроля за его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выполнением; 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8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имеет право по решению своего выборного органа направить работодателю (его представителю) предложение о начале коллективных переговоров от имени всех работников </a:t>
            </a:r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без предварительного создания единого представительного </a:t>
            </a:r>
            <a:r>
              <a:rPr lang="ru-RU" sz="1400" b="1" dirty="0" smtClean="0">
                <a:solidFill>
                  <a:srgbClr val="009C95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органа;</a:t>
            </a:r>
            <a:endParaRPr lang="ru-RU" sz="1400" b="1" dirty="0">
              <a:solidFill>
                <a:srgbClr val="009C95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800" dirty="0">
              <a:solidFill>
                <a:srgbClr val="7ECB26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</a:rPr>
              <a:t>Может </a:t>
            </a:r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</a:rPr>
              <a:t>не учитывать мнения 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</a:rPr>
              <a:t>и пожелания работников медицинской организации не являющихся членами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</a:rPr>
              <a:t>Профсоюза.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C517A9-75C8-79E1-1684-159B329983DB}"/>
              </a:ext>
            </a:extLst>
          </p:cNvPr>
          <p:cNvSpPr txBox="1"/>
          <p:nvPr/>
        </p:nvSpPr>
        <p:spPr>
          <a:xfrm>
            <a:off x="1612186" y="4990201"/>
            <a:ext cx="8486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Рекомендации № 91 МОТ устанавливают, что коллективный договор должен заключаться представительными организация­ми трудящихся и лишь при отсут­ствии таких организаций - иными представителями работников</a:t>
            </a:r>
            <a:endParaRPr lang="ru-RU" b="1" dirty="0">
              <a:solidFill>
                <a:srgbClr val="009C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87935E6-4545-41DD-AFC2-943F42EF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2" y="2059760"/>
            <a:ext cx="1480831" cy="1347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206101-D677-AE20-8B90-0275035DC1E4}"/>
              </a:ext>
            </a:extLst>
          </p:cNvPr>
          <p:cNvSpPr txBox="1"/>
          <p:nvPr/>
        </p:nvSpPr>
        <p:spPr>
          <a:xfrm>
            <a:off x="1612186" y="4349829"/>
            <a:ext cx="84308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	Данный вариант позволяет избежать многочисленных проблем, связанных с заключением коллективного </a:t>
            </a:r>
            <a:r>
              <a:rPr lang="ru-RU" sz="1400" dirty="0" smtClean="0"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договора,</a:t>
            </a:r>
            <a:r>
              <a:rPr lang="ru-RU" sz="1400" dirty="0" smtClean="0"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ru-RU" sz="1400" dirty="0"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и является более приемлемым для реализации социального </a:t>
            </a:r>
            <a:r>
              <a:rPr lang="ru-RU" sz="1400" dirty="0" smtClean="0"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партнерства.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6FE232F-74E1-391A-9EF8-6C5EFE38D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37" y="4503732"/>
            <a:ext cx="859949" cy="12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9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65AD5E-496A-0ED9-F91C-F9236F3C3BE7}"/>
              </a:ext>
            </a:extLst>
          </p:cNvPr>
          <p:cNvSpPr txBox="1"/>
          <p:nvPr/>
        </p:nvSpPr>
        <p:spPr>
          <a:xfrm>
            <a:off x="502002" y="854040"/>
            <a:ext cx="95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Представительство первичной профсоюзной организацией, объединяющей </a:t>
            </a:r>
          </a:p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менее половины работников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862C86-9F2B-8A96-D787-24FD6B3DB6DD}"/>
              </a:ext>
            </a:extLst>
          </p:cNvPr>
          <p:cNvSpPr txBox="1"/>
          <p:nvPr/>
        </p:nvSpPr>
        <p:spPr>
          <a:xfrm>
            <a:off x="751097" y="1384865"/>
            <a:ext cx="9227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Такая организация при проведении коллективных переговоров, заключении и изменении коллективного договора, а также при рассмотрении коллективных трудовых споров представляет: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интересы работников данного работодателя – членов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Профсоюза;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работников независимо от членства в Профсоюзе  - при делегировании ими полномочий на такие действия, в соответствии со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ст.30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кодекса РФ и пп.77 п.7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ст.47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п.2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ст.49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Устава Профессионального союза работников здравоохранения Российской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Федерации.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16ABB8A2-B8D4-A73D-2CFC-88B6BDABA31F}"/>
              </a:ext>
            </a:extLst>
          </p:cNvPr>
          <p:cNvSpPr/>
          <p:nvPr/>
        </p:nvSpPr>
        <p:spPr>
          <a:xfrm>
            <a:off x="405951" y="2828200"/>
            <a:ext cx="9733131" cy="503961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передачи полномочий на представительство работников: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73E7D3E1-2DC9-0276-BEEF-F40FD532B69E}"/>
              </a:ext>
            </a:extLst>
          </p:cNvPr>
          <p:cNvSpPr/>
          <p:nvPr/>
        </p:nvSpPr>
        <p:spPr>
          <a:xfrm rot="2625305">
            <a:off x="2191896" y="3250904"/>
            <a:ext cx="239832" cy="426717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2ACAD79-79BF-1AB5-9BA7-543478B0B9B9}"/>
              </a:ext>
            </a:extLst>
          </p:cNvPr>
          <p:cNvSpPr/>
          <p:nvPr/>
        </p:nvSpPr>
        <p:spPr>
          <a:xfrm>
            <a:off x="5264670" y="3626755"/>
            <a:ext cx="4970462" cy="593945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Проводится общее собрание (конференция) работников 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14CB5F01-44B8-23C3-8465-6D1ABD89DCDD}"/>
              </a:ext>
            </a:extLst>
          </p:cNvPr>
          <p:cNvSpPr/>
          <p:nvPr/>
        </p:nvSpPr>
        <p:spPr>
          <a:xfrm>
            <a:off x="405951" y="3609654"/>
            <a:ext cx="4448341" cy="593946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Обращение работника с заявлением в профсоюзный комитет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42F7A686-F9E7-9609-51C4-7963E8EE2D38}"/>
              </a:ext>
            </a:extLst>
          </p:cNvPr>
          <p:cNvSpPr/>
          <p:nvPr/>
        </p:nvSpPr>
        <p:spPr>
          <a:xfrm rot="18749005">
            <a:off x="7868320" y="3255414"/>
            <a:ext cx="239832" cy="426717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061A9C3A-57D6-0F10-2170-B07614ABD2D9}"/>
              </a:ext>
            </a:extLst>
          </p:cNvPr>
          <p:cNvSpPr/>
          <p:nvPr/>
        </p:nvSpPr>
        <p:spPr>
          <a:xfrm>
            <a:off x="5011835" y="3276262"/>
            <a:ext cx="136106" cy="1034039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C43B0ECF-0CD5-CC79-0086-04D3BC69D050}"/>
              </a:ext>
            </a:extLst>
          </p:cNvPr>
          <p:cNvSpPr/>
          <p:nvPr/>
        </p:nvSpPr>
        <p:spPr>
          <a:xfrm>
            <a:off x="424190" y="4383472"/>
            <a:ext cx="9843432" cy="503961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Общее собрание созывает работодатель, так как профсоюзный комитет имеет право созывать только профсоюзное собрание (конференцию).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3673CB91-8078-5548-CED2-54E209A7C98F}"/>
              </a:ext>
            </a:extLst>
          </p:cNvPr>
          <p:cNvSpPr/>
          <p:nvPr/>
        </p:nvSpPr>
        <p:spPr>
          <a:xfrm>
            <a:off x="405951" y="5151426"/>
            <a:ext cx="9917547" cy="797302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Результаты должны быть оформлены протоколом. Наличие кворума необходимое условие – в нем должно принять участие более половины работающих в структурном подразделении на день проведения собрания. Решение принимается простым большинством голосов (50%+1). В противном случае – решение будет не легитимным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xmlns="" id="{D61E3B93-C8A4-7E22-371B-AC8801711877}"/>
              </a:ext>
            </a:extLst>
          </p:cNvPr>
          <p:cNvSpPr/>
          <p:nvPr/>
        </p:nvSpPr>
        <p:spPr>
          <a:xfrm>
            <a:off x="5011835" y="4917174"/>
            <a:ext cx="157492" cy="234252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3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964C27-A378-8F8C-2943-B29D3D3595A3}"/>
              </a:ext>
            </a:extLst>
          </p:cNvPr>
          <p:cNvSpPr txBox="1"/>
          <p:nvPr/>
        </p:nvSpPr>
        <p:spPr>
          <a:xfrm>
            <a:off x="502002" y="854040"/>
            <a:ext cx="95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Представительство работников в организации, где действуют две и более первичные организации, объединяющие в совокупности более половины работников организации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7F92F-13FD-15F1-2060-D7995E827EC5}"/>
              </a:ext>
            </a:extLst>
          </p:cNvPr>
          <p:cNvSpPr txBox="1"/>
          <p:nvPr/>
        </p:nvSpPr>
        <p:spPr>
          <a:xfrm>
            <a:off x="1750039" y="1605962"/>
            <a:ext cx="836791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таких обстоятельствах, первичными профсоюзными организациями</a:t>
            </a:r>
          </a:p>
          <a:p>
            <a:pPr algn="ctr"/>
            <a:r>
              <a:rPr lang="ru-RU" sz="1400" b="1" u="sng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(статья 37 Трудового кодекса РФ): </a:t>
            </a:r>
          </a:p>
          <a:p>
            <a:pPr algn="ctr"/>
            <a:endParaRPr lang="ru-RU" sz="1400" b="1" u="sng" dirty="0">
              <a:solidFill>
                <a:srgbClr val="7ECB26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принимается решение (выборными органами) о создании единого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представительного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органа;</a:t>
            </a:r>
            <a:endParaRPr lang="ru-RU" sz="14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8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олжен быть соблюден 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принцип пропорционального представи­тельства в зависимости от числен­ности членов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профсоюза;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8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состав единого представительного органа должны быть включены представители каждой из первичной профсоюзной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организации; 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800" dirty="0">
              <a:latin typeface="Lato" panose="020F0502020204030203" pitchFamily="34" charset="0"/>
              <a:ea typeface="Calibri" panose="020F0502020204030204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осталь­ные вопросы создания единого представительного органа законодательно не регламентированы. Профсоюзные органи­зации могут решать их по своему усмотрению, в частности: им пред­стоит договориться, станут ли они учитывать мнение друг друга в отношении персонального состава представительного органа, или сформируют его без всяких обсуж­дений путем делегирования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участ­ников.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CC1A7D-5B12-F5FD-7C04-B71FFE3D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2" y="3311896"/>
            <a:ext cx="1191172" cy="10839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66CB63-B639-4A48-A68F-F388ABFE9FC1}"/>
              </a:ext>
            </a:extLst>
          </p:cNvPr>
          <p:cNvSpPr txBox="1"/>
          <p:nvPr/>
        </p:nvSpPr>
        <p:spPr>
          <a:xfrm>
            <a:off x="806825" y="4953871"/>
            <a:ext cx="9236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Для того, чтобы соблюсти принцип пропорциональности обе первичные профсоюзные организации должны располагать достоверными сведениями о численности членов </a:t>
            </a:r>
            <a:r>
              <a:rPr lang="ru-RU" sz="1400" b="1" dirty="0" smtClean="0">
                <a:solidFill>
                  <a:srgbClr val="009C95"/>
                </a:solidFill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профсоюзов.</a:t>
            </a:r>
            <a:endParaRPr lang="ru-RU" sz="1400" b="1" dirty="0">
              <a:solidFill>
                <a:srgbClr val="009C95"/>
              </a:solidFill>
              <a:latin typeface="Lato" panose="020F0502020204030203" pitchFamily="34" charset="0"/>
              <a:ea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C3EB90D-7161-B6E4-F8C8-CBAC6D610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7" y="1880888"/>
            <a:ext cx="1191172" cy="10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6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7AB45D-98A9-09ED-D801-A2C36BE812BF}"/>
              </a:ext>
            </a:extLst>
          </p:cNvPr>
          <p:cNvSpPr txBox="1"/>
          <p:nvPr/>
        </p:nvSpPr>
        <p:spPr>
          <a:xfrm>
            <a:off x="502002" y="854040"/>
            <a:ext cx="95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Представительство работников в организации, где действует одна из первичных организаций или в совокупности первичные организации не объединяют более половины работников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D13F0BEA-9EA9-7AA6-780D-5E74A11BF245}"/>
              </a:ext>
            </a:extLst>
          </p:cNvPr>
          <p:cNvSpPr/>
          <p:nvPr/>
        </p:nvSpPr>
        <p:spPr>
          <a:xfrm>
            <a:off x="290162" y="1482578"/>
            <a:ext cx="3085384" cy="1282758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передачи полномочий на представительство работников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ст.37 </a:t>
            </a: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кодекса РФ):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E70215C6-260C-5826-132D-7EEFB292ECDF}"/>
              </a:ext>
            </a:extLst>
          </p:cNvPr>
          <p:cNvCxnSpPr>
            <a:cxnSpLocks/>
          </p:cNvCxnSpPr>
          <p:nvPr/>
        </p:nvCxnSpPr>
        <p:spPr>
          <a:xfrm flipV="1">
            <a:off x="3460099" y="1785713"/>
            <a:ext cx="1312292" cy="32573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2B60DD-ED57-C9E8-1CD6-F35EE65FE4CD}"/>
              </a:ext>
            </a:extLst>
          </p:cNvPr>
          <p:cNvSpPr txBox="1"/>
          <p:nvPr/>
        </p:nvSpPr>
        <p:spPr>
          <a:xfrm>
            <a:off x="4856944" y="1643752"/>
            <a:ext cx="4947248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Проводится общее собрание (конференция) работников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43F64CE3-25C1-F7A1-0C0D-249EC4A47FD2}"/>
              </a:ext>
            </a:extLst>
          </p:cNvPr>
          <p:cNvCxnSpPr>
            <a:cxnSpLocks/>
          </p:cNvCxnSpPr>
          <p:nvPr/>
        </p:nvCxnSpPr>
        <p:spPr>
          <a:xfrm>
            <a:off x="7000827" y="1966796"/>
            <a:ext cx="814882" cy="34655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52B66CCF-B356-B55C-0163-9730F96DAB84}"/>
              </a:ext>
            </a:extLst>
          </p:cNvPr>
          <p:cNvCxnSpPr>
            <a:cxnSpLocks/>
          </p:cNvCxnSpPr>
          <p:nvPr/>
        </p:nvCxnSpPr>
        <p:spPr>
          <a:xfrm flipH="1">
            <a:off x="6121558" y="1974586"/>
            <a:ext cx="858627" cy="39636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24CA70-02E6-4E7B-EB91-B91B43464605}"/>
              </a:ext>
            </a:extLst>
          </p:cNvPr>
          <p:cNvSpPr txBox="1"/>
          <p:nvPr/>
        </p:nvSpPr>
        <p:spPr>
          <a:xfrm>
            <a:off x="3646409" y="2394008"/>
            <a:ext cx="3111847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Избирается иной представительный орган (чаще всего совет трудового коллектива, удобный для работодателя и несуществующий законодательно)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346406-214B-BB06-5273-326D0F4D9268}"/>
              </a:ext>
            </a:extLst>
          </p:cNvPr>
          <p:cNvSpPr txBox="1"/>
          <p:nvPr/>
        </p:nvSpPr>
        <p:spPr>
          <a:xfrm>
            <a:off x="7229610" y="2328618"/>
            <a:ext cx="2574582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Поручается представление интересов первичной профсоюзной организации</a:t>
            </a:r>
          </a:p>
          <a:p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99DC40-9ABC-7559-9CAF-13EED8385EEA}"/>
              </a:ext>
            </a:extLst>
          </p:cNvPr>
          <p:cNvSpPr txBox="1"/>
          <p:nvPr/>
        </p:nvSpPr>
        <p:spPr>
          <a:xfrm>
            <a:off x="3646409" y="3982833"/>
            <a:ext cx="6667713" cy="181588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Голосование должно быть тайным. Результаты должны быть оформлены протоколом. Собрание считается правомочным, если на нем присутствуют более половины работников, решение принято – при голосовании не мене половины работников, присутствующих на собрании. При очень большой численности работников – допустимо избрание представителей работников на конференции (такая конференция будет считаться правомочной при присутствии не менее 2/3 избранных делегатов (ст. 399, 410 Трудового кодекса РФ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6EEAA4EE-76EF-56DE-D434-DEF426486771}"/>
              </a:ext>
            </a:extLst>
          </p:cNvPr>
          <p:cNvCxnSpPr>
            <a:cxnSpLocks/>
          </p:cNvCxnSpPr>
          <p:nvPr/>
        </p:nvCxnSpPr>
        <p:spPr>
          <a:xfrm>
            <a:off x="7000827" y="1951529"/>
            <a:ext cx="44576" cy="146973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2EDAE010-EC02-02B1-552D-64F664C933DF}"/>
              </a:ext>
            </a:extLst>
          </p:cNvPr>
          <p:cNvSpPr/>
          <p:nvPr/>
        </p:nvSpPr>
        <p:spPr>
          <a:xfrm>
            <a:off x="106739" y="2916397"/>
            <a:ext cx="3353360" cy="2972821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Наличие иного представителя не может являться препятствием для осуществления профсоюзной организации своих полномочий и использоваться для воспрепятствования деятельности профсоюзов в соответствии с ФЗ О профсоюзах. </a:t>
            </a:r>
          </a:p>
          <a:p>
            <a:pPr algn="ctr"/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Поэтому, даже самая малочисленная профсоюзная организация не может быть исключена из переговорного процесса, так как это – одно из основных прав профсоюзов </a:t>
            </a:r>
          </a:p>
          <a:p>
            <a:pPr algn="ctr"/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ru-RU" sz="13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ст.31 </a:t>
            </a:r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кодекса РФ и </a:t>
            </a:r>
            <a:endParaRPr lang="ru-RU" sz="13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</a:t>
            </a:r>
            <a:r>
              <a:rPr lang="ru-RU" sz="13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т.</a:t>
            </a:r>
            <a:r>
              <a:rPr lang="ru-RU" sz="13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 </a:t>
            </a:r>
            <a:r>
              <a:rPr lang="ru-RU" sz="13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ФЗ О профсоюзах)</a:t>
            </a:r>
          </a:p>
          <a:p>
            <a:pPr algn="ctr"/>
            <a:endParaRPr lang="ru-RU" sz="13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3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2874FB-C8E8-8D7D-DC94-89D90A7BCEC5}"/>
              </a:ext>
            </a:extLst>
          </p:cNvPr>
          <p:cNvSpPr txBox="1"/>
          <p:nvPr/>
        </p:nvSpPr>
        <p:spPr>
          <a:xfrm>
            <a:off x="271266" y="930952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Представители работодателей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15F5AD-3F52-5A23-088E-50E0B27AD03B}"/>
              </a:ext>
            </a:extLst>
          </p:cNvPr>
          <p:cNvSpPr txBox="1"/>
          <p:nvPr/>
        </p:nvSpPr>
        <p:spPr>
          <a:xfrm>
            <a:off x="271266" y="1269506"/>
            <a:ext cx="98447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Работодатель – это физическое лицо либо юридическое лицо (орга­низация), вступившее в трудовые отношения с работником </a:t>
            </a:r>
            <a:r>
              <a:rPr lang="ru-RU" sz="1400" b="1" i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(ст. 20 ТК РФ).</a:t>
            </a:r>
            <a:endParaRPr lang="ru-RU" sz="1400" b="1" dirty="0">
              <a:solidFill>
                <a:srgbClr val="009C95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D5AB1B-70B4-F7E5-09E9-FAECE8E819B5}"/>
              </a:ext>
            </a:extLst>
          </p:cNvPr>
          <p:cNvSpPr txBox="1"/>
          <p:nvPr/>
        </p:nvSpPr>
        <p:spPr>
          <a:xfrm>
            <a:off x="1801026" y="1849684"/>
            <a:ext cx="80112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Филиалы, представительства, иные обособленные структурные подразделения организации не являются работодателями. Тем не менее, в них могут заключаться отдельные коллективные договоры (ст. 40 </a:t>
            </a:r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</a:t>
            </a:r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рудового кодекса РФ).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7935E6-4545-41DD-AFC2-943F42EF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68" y="1860005"/>
            <a:ext cx="862615" cy="784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5F9321-0125-6407-AA45-DE01BFCBC138}"/>
              </a:ext>
            </a:extLst>
          </p:cNvPr>
          <p:cNvSpPr txBox="1"/>
          <p:nvPr/>
        </p:nvSpPr>
        <p:spPr>
          <a:xfrm>
            <a:off x="357608" y="2774594"/>
            <a:ext cx="98447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A1E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Представителями работодателя при проведении коллективных пе­реговоров, заключении или изме­нении коллективного договора являются руководитель организации или уполномоченные им лица в со­ответствии с Трудовым кодексом РФ, законами, иными нормативными правовыми актами, учредительны­ми документами и локальными нормативными актами (ст.33 Трудового кодекса РФ).</a:t>
            </a:r>
            <a:endParaRPr lang="ru-RU" sz="1400" dirty="0">
              <a:solidFill>
                <a:srgbClr val="00A1E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4DA6DA-E31C-619C-F24A-326536B48ADC}"/>
              </a:ext>
            </a:extLst>
          </p:cNvPr>
          <p:cNvSpPr txBox="1"/>
          <p:nvPr/>
        </p:nvSpPr>
        <p:spPr>
          <a:xfrm>
            <a:off x="1801026" y="3884798"/>
            <a:ext cx="82084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Руководитель филиала, пред­ставительства, иного обособленно­го структурного подразделения организации, в котором заключает­ся коллективный договор, представляет интересы работодателя в соответствии с приказом руководи­теля и (или) уставом организации</a:t>
            </a:r>
            <a:endParaRPr lang="ru-RU" sz="1400" dirty="0">
              <a:solidFill>
                <a:srgbClr val="009C9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16A5C5-5AF3-C1C4-407D-6497F71A9E3F}"/>
              </a:ext>
            </a:extLst>
          </p:cNvPr>
          <p:cNvSpPr txBox="1"/>
          <p:nvPr/>
        </p:nvSpPr>
        <p:spPr>
          <a:xfrm>
            <a:off x="661882" y="4851958"/>
            <a:ext cx="7629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том случае, если передача полномочий не оформлена руководителем организации, первичной проф­организации или иным представи­телям работников следует настаи­вать на личном участии руководителя в переговорах. В противном случае договорен­ности, достигнутые на таких засе­даниях, не будут иметь юридической силы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0775EAB-F94A-B1CD-35D2-EE159C67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68" y="3911253"/>
            <a:ext cx="862615" cy="7849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10142F5-C120-AA88-AA23-F23201CD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524" y="4696200"/>
            <a:ext cx="859949" cy="12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1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D9D509-1BFB-6E09-1A46-31715FB24E38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Инициирование коллективных переговоров сторонами социального партнерства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AEA627-5D61-8DCC-395E-8FBE23972A74}"/>
              </a:ext>
            </a:extLst>
          </p:cNvPr>
          <p:cNvSpPr txBox="1"/>
          <p:nvPr/>
        </p:nvSpPr>
        <p:spPr>
          <a:xfrm>
            <a:off x="2958554" y="1233704"/>
            <a:ext cx="7471699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Коллективным переговорам должна предшествовать подготовительная работа. Прежде всего, профсоюзный комитет должен провести анализ социально-экономического положения медицинской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организации.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На начальной стадии коллективных переговоров первичная профсоюзная организация может проводить консультации со специалистами организации с целью уточнения возникающих вопросов, разрабатываемых планов и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программ. 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Для участия в коллективных переговорах возможно приглашение экспертов и посредников. Оплата услуг производится приглашающей стороной, если иное не будет предусмотрено коллективным договором (ст. 39 Трудового кодекса РФ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). 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Работодатель обязан предоставлять профсоюзному комитету не позднее двух недель со дня получения соответствующего запроса имеющуюся у него полную и достоверную информацию, необходимую для ведения коллективных переговоров (ст. ст. 22, 37 Трудового кодекса РФ и ст. 17 ФЗ О профсоюзах).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Лица, связанные с ведением коллективных переговоров, не должны разглашать полученные сведения, если эти сведения относятся к охраняемой законом тайне (ст. 37 Трудового кодекса РФ, ФЗ «О коммерческой тайне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»).</a:t>
            </a:r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rgbClr val="000000"/>
              </a:solidFill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</a:rPr>
              <a:t>Непредставление информации работодателем в срок, установленный законодательством, влечет наложение административного штрафа (ст.5.29 Кодекса об административных нарушениях РФ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</a:rPr>
              <a:t>).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834F51-907D-9F7C-A07A-9B2212A86E96}"/>
              </a:ext>
            </a:extLst>
          </p:cNvPr>
          <p:cNvSpPr txBox="1"/>
          <p:nvPr/>
        </p:nvSpPr>
        <p:spPr>
          <a:xfrm>
            <a:off x="64605" y="1233704"/>
            <a:ext cx="29679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С инициативой начала коллективных переговоров вправе выступить любая из сторон социального партнерства</a:t>
            </a:r>
            <a:r>
              <a:rPr lang="ru-RU" sz="1400" b="1" dirty="0">
                <a:solidFill>
                  <a:srgbClr val="0070C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. Вместе с тем, правильнее, если такую инициативу проявит </a:t>
            </a:r>
            <a:r>
              <a:rPr lang="ru-RU" sz="1400" b="1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первичная профсоюзная организация.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Если в организации действует коллективный договор, то любая из сторон вправе в течение трех месяцев до окончания срока его действия или в сроки, определенные коллективным договором, направить другой стороне письменное уведомление о начале переговоров по заключению нового коллективного договора</a:t>
            </a:r>
            <a:r>
              <a:rPr lang="ru-RU" sz="1800" dirty="0">
                <a:solidFill>
                  <a:srgbClr val="0070C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3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F85064-CC8F-427F-BFD5-D5C003C6340F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Инициирование коллективных переговоров первичной профсоюзной организацией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355268C-DDEC-B10A-B12D-7FA0640086A4}"/>
              </a:ext>
            </a:extLst>
          </p:cNvPr>
          <p:cNvSpPr/>
          <p:nvPr/>
        </p:nvSpPr>
        <p:spPr>
          <a:xfrm>
            <a:off x="108857" y="1476044"/>
            <a:ext cx="2106431" cy="1384995"/>
          </a:xfrm>
          <a:prstGeom prst="rect">
            <a:avLst/>
          </a:prstGeom>
          <a:solidFill>
            <a:srgbClr val="00A1E4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b="1" i="1" dirty="0">
                <a:solidFill>
                  <a:srgbClr val="FFFFFF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Проводится заседание профсоюзного комитета</a:t>
            </a:r>
          </a:p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E4BDC06-C4C1-81A7-0974-F0317FAD4E1C}"/>
              </a:ext>
            </a:extLst>
          </p:cNvPr>
          <p:cNvSpPr/>
          <p:nvPr/>
        </p:nvSpPr>
        <p:spPr>
          <a:xfrm>
            <a:off x="2542112" y="1514878"/>
            <a:ext cx="7385659" cy="593946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Принимается решение о необходимости заключения коллективного договора и начале переговоров, оформленная протоколом заседания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138F6A59-612A-5BB7-A6F4-C54870593358}"/>
              </a:ext>
            </a:extLst>
          </p:cNvPr>
          <p:cNvSpPr/>
          <p:nvPr/>
        </p:nvSpPr>
        <p:spPr>
          <a:xfrm>
            <a:off x="2542112" y="2227435"/>
            <a:ext cx="7385659" cy="593946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Утверждается состав комиссии из представителей профсоюзной организации 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4B345FC3-D5C0-EAE1-14A5-AC3EDD57A18D}"/>
              </a:ext>
            </a:extLst>
          </p:cNvPr>
          <p:cNvSpPr/>
          <p:nvPr/>
        </p:nvSpPr>
        <p:spPr>
          <a:xfrm rot="16200000">
            <a:off x="2308731" y="2311049"/>
            <a:ext cx="239832" cy="426717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B589B34A-E525-767B-26C8-ACF7DAD2C00C}"/>
              </a:ext>
            </a:extLst>
          </p:cNvPr>
          <p:cNvSpPr/>
          <p:nvPr/>
        </p:nvSpPr>
        <p:spPr>
          <a:xfrm rot="16200000">
            <a:off x="2301539" y="1611327"/>
            <a:ext cx="239832" cy="426717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5F47D5EF-138E-185A-DB30-BEB9A1787370}"/>
              </a:ext>
            </a:extLst>
          </p:cNvPr>
          <p:cNvSpPr/>
          <p:nvPr/>
        </p:nvSpPr>
        <p:spPr>
          <a:xfrm>
            <a:off x="476914" y="3320928"/>
            <a:ext cx="9374594" cy="2112439"/>
          </a:xfrm>
          <a:prstGeom prst="roundRect">
            <a:avLst/>
          </a:prstGeom>
          <a:gradFill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scene3d>
            <a:camera prst="orthographicFront"/>
            <a:lightRig rig="threePt" dir="t"/>
          </a:scene3d>
          <a:sp3d prstMaterial="translucent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Решение профсоюзного комитета (выписка из протокола о формировании состава комиссии по заключению коллективного договора со стороны работников) и уведомление с предложением о начале переговоров направляется работодателю. Само уведомление составляется в произвольной форме, но должно содержать: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предложения по срокам, порядку и месту проведения переговоров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сведения о лицах, избранных в комиссию от стороны работников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Уведомление направляет на имя работодателя по почте с уведомлением о вручении или вручается лицу, ответственному за прием корреспонденции с отметкой о </a:t>
            </a:r>
            <a:r>
              <a:rPr lang="ru-RU" sz="14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принятии. </a:t>
            </a:r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1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827C7C-A8E0-ADFE-D02B-9F649943DCCD}"/>
              </a:ext>
            </a:extLst>
          </p:cNvPr>
          <p:cNvSpPr txBox="1"/>
          <p:nvPr/>
        </p:nvSpPr>
        <p:spPr>
          <a:xfrm>
            <a:off x="3402228" y="1767181"/>
            <a:ext cx="676224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Установив, в числе основных принципов регулирования трудовых и иных непосредственно связанных с ними отношений, сочетание государственного и договорного регулирования, Трудовой кодекс РФ не только сохранил правовой статус коллективного договора, но и усилил его по сравнению с ранее действующим законодательством РФ.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настоящее время </a:t>
            </a:r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целый  ряд норм Трудового кодекса РФ не может быть реализован иначе, как через коллективно-договорной механизм</a:t>
            </a:r>
            <a:r>
              <a:rPr lang="ru-RU" sz="1400" b="1" dirty="0">
                <a:solidFill>
                  <a:srgbClr val="97C22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/>
            <a:endParaRPr lang="ru-RU" sz="1400" b="1" dirty="0">
              <a:solidFill>
                <a:srgbClr val="97C22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Упоминания и ссылки на коллективный договор, нормы, относя­щиеся к коллективно-договорному регулированию, содержатся более чем в 100 статьях Трудового кодекса РФ. 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	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19A772-0CEB-8F56-2A79-C12D892A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87" y="1767181"/>
            <a:ext cx="3005931" cy="3005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81256-2EF6-D2EB-764B-4F2CDB18098E}"/>
              </a:ext>
            </a:extLst>
          </p:cNvPr>
          <p:cNvSpPr txBox="1"/>
          <p:nvPr/>
        </p:nvSpPr>
        <p:spPr>
          <a:xfrm>
            <a:off x="1220317" y="101335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Трудовой кодекс РФ вступивший в силу в 2002 году открыл новую страницу в истории заключения коллективных договоров в России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F77621-01E8-5F51-FDBF-4D8DF069FDDA}"/>
              </a:ext>
            </a:extLst>
          </p:cNvPr>
          <p:cNvSpPr txBox="1"/>
          <p:nvPr/>
        </p:nvSpPr>
        <p:spPr>
          <a:xfrm>
            <a:off x="396297" y="4660281"/>
            <a:ext cx="9899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Несмотря на то, что социальное партнёрство в системе здравоохранения в значительной мере сформировалось и функционирует, в настоящее время </a:t>
            </a:r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сохраняется проблема</a:t>
            </a:r>
            <a:r>
              <a:rPr lang="ru-RU" sz="1400" dirty="0"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 недостаточной информированности работников о роли коллективного договора, о недооценке работниками значения коллективных договоров как правовых актов, обеспечивающих их правовую и социальную защищенность</a:t>
            </a:r>
            <a:r>
              <a:rPr lang="ru-RU" sz="1400" b="1" dirty="0"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,</a:t>
            </a:r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 </a:t>
            </a:r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SimSun" panose="02010600030101010101" pitchFamily="2" charset="-122"/>
              </a:rPr>
              <a:t>что и определяет актуальность данной темы. </a:t>
            </a:r>
            <a:endParaRPr lang="ru-RU" sz="1400" dirty="0">
              <a:solidFill>
                <a:srgbClr val="009C9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2F7F55-B8AC-4BC7-03CB-53D309F97E9B}"/>
              </a:ext>
            </a:extLst>
          </p:cNvPr>
          <p:cNvSpPr txBox="1"/>
          <p:nvPr/>
        </p:nvSpPr>
        <p:spPr>
          <a:xfrm>
            <a:off x="452578" y="824776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Инициирование коллективных переговоров работодателем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8CDF8CDD-0F2E-2F8A-B829-DA31DB328FF0}"/>
              </a:ext>
            </a:extLst>
          </p:cNvPr>
          <p:cNvSpPr/>
          <p:nvPr/>
        </p:nvSpPr>
        <p:spPr>
          <a:xfrm>
            <a:off x="523442" y="1246499"/>
            <a:ext cx="9541031" cy="1059228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Работодатель может направить предложение о начале переговоров в адрес первичной профсоюзной организации (объединяющей более половины работников).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Письменное уведомление содержит: указание перечня вопросов, отражаемых в коллективном договоре, а также дату, время и место начала переговоров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5BE71DC-5572-E1D0-7EE8-D650991F6A39}"/>
              </a:ext>
            </a:extLst>
          </p:cNvPr>
          <p:cNvSpPr/>
          <p:nvPr/>
        </p:nvSpPr>
        <p:spPr>
          <a:xfrm>
            <a:off x="623477" y="2474938"/>
            <a:ext cx="9440996" cy="738664"/>
          </a:xfrm>
          <a:prstGeom prst="rect">
            <a:avLst/>
          </a:prstGeom>
          <a:solidFill>
            <a:srgbClr val="00A1E4">
              <a:alpha val="22000"/>
            </a:srgbClr>
          </a:solidFill>
          <a:ln w="19050">
            <a:solidFill>
              <a:schemeClr val="tx1">
                <a:lumMod val="50000"/>
                <a:lumOff val="50000"/>
                <a:alpha val="74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itchFamily="34" charset="0"/>
                <a:ea typeface="Lato" pitchFamily="34" charset="0"/>
                <a:cs typeface="Lato" pitchFamily="34" charset="0"/>
              </a:rPr>
              <a:t>Первичная профсоюзная организация, получив уведомление, обязана в течение 7 календарных дней вступить в них, направив инициатору ответ с указанием полномочных представителей со своей стороны для участия в комиссии по ведению переговоров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B806BF-4786-05B7-708B-EC122DAC3B0D}"/>
              </a:ext>
            </a:extLst>
          </p:cNvPr>
          <p:cNvSpPr/>
          <p:nvPr/>
        </p:nvSpPr>
        <p:spPr>
          <a:xfrm>
            <a:off x="623477" y="3444580"/>
            <a:ext cx="9440996" cy="523220"/>
          </a:xfrm>
          <a:prstGeom prst="rect">
            <a:avLst/>
          </a:prstGeom>
          <a:solidFill>
            <a:srgbClr val="00A1E4">
              <a:alpha val="22000"/>
            </a:srgbClr>
          </a:solidFill>
          <a:ln w="19050">
            <a:solidFill>
              <a:schemeClr val="tx1">
                <a:lumMod val="50000"/>
                <a:lumOff val="50000"/>
                <a:alpha val="74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itchFamily="34" charset="0"/>
                <a:ea typeface="Lato" pitchFamily="34" charset="0"/>
                <a:cs typeface="Lato" pitchFamily="34" charset="0"/>
              </a:rPr>
              <a:t>Днем начала переговоров является день, следующий за днем получения инициатором проведения переговоров ответа профсоюзной организации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D2E691AC-0E40-93BD-D085-57F8F9B1BEC2}"/>
              </a:ext>
            </a:extLst>
          </p:cNvPr>
          <p:cNvSpPr/>
          <p:nvPr/>
        </p:nvSpPr>
        <p:spPr>
          <a:xfrm>
            <a:off x="5104143" y="3213602"/>
            <a:ext cx="241763" cy="297964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65390D55-157C-FB27-4A61-3C9F131FF06D}"/>
              </a:ext>
            </a:extLst>
          </p:cNvPr>
          <p:cNvSpPr/>
          <p:nvPr/>
        </p:nvSpPr>
        <p:spPr>
          <a:xfrm>
            <a:off x="5087974" y="2217938"/>
            <a:ext cx="241763" cy="318767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C9C18FF6-9D37-18D1-F298-389D062CFBF4}"/>
              </a:ext>
            </a:extLst>
          </p:cNvPr>
          <p:cNvSpPr/>
          <p:nvPr/>
        </p:nvSpPr>
        <p:spPr>
          <a:xfrm>
            <a:off x="5102212" y="3926835"/>
            <a:ext cx="241763" cy="297964"/>
          </a:xfrm>
          <a:prstGeom prst="downArrow">
            <a:avLst/>
          </a:prstGeom>
          <a:solidFill>
            <a:srgbClr val="009C9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1FD56F8-DB4B-5B43-07A5-36C178B86428}"/>
              </a:ext>
            </a:extLst>
          </p:cNvPr>
          <p:cNvSpPr/>
          <p:nvPr/>
        </p:nvSpPr>
        <p:spPr>
          <a:xfrm>
            <a:off x="623477" y="4250230"/>
            <a:ext cx="9440997" cy="865386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Лица, уклоняющиеся от участия в переговорах, нарушающие сроки и или не обеспечивающие работу комиссии в сроки, а также необоснованно отказывающиеся от заключения коллективного договора, подвергаются административному штрафу ( ст.5.28, 5.30 Кодекса об административных нарушениях РФ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D31088-9C83-DB48-C555-85D993A729B1}"/>
              </a:ext>
            </a:extLst>
          </p:cNvPr>
          <p:cNvSpPr txBox="1"/>
          <p:nvPr/>
        </p:nvSpPr>
        <p:spPr>
          <a:xfrm>
            <a:off x="452578" y="824776"/>
            <a:ext cx="95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Создание постоянно действующей комиссии по разработке, принятию и контролю за выполнением коллективного договора и организация ее работы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367656-3923-8DA9-CB62-7207D7F93D4C}"/>
              </a:ext>
            </a:extLst>
          </p:cNvPr>
          <p:cNvSpPr txBox="1"/>
          <p:nvPr/>
        </p:nvSpPr>
        <p:spPr>
          <a:xfrm>
            <a:off x="2005533" y="1409551"/>
            <a:ext cx="798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A1E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Представители сторон, вступившие в переговоры должны создать комиссию на равноправной основе. Создание комиссии оформляется приказом руководителя.</a:t>
            </a:r>
          </a:p>
          <a:p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Комиссия, в соответствии со статьями 37, 35 Трудового кодекса РФ: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определяет сроки, место, порядок проведения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переговоров;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подготавливает проект коллективного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договора;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составляет план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переговоров.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7935E6-4545-41DD-AFC2-943F42EF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138" y="2962192"/>
            <a:ext cx="1285275" cy="11695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0684FC-C2A6-4B62-C21B-04A4C0C4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0" y="1320052"/>
            <a:ext cx="1798063" cy="1348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4ECCC9-E3D6-669C-5AFF-BD511AC297F1}"/>
              </a:ext>
            </a:extLst>
          </p:cNvPr>
          <p:cNvSpPr txBox="1"/>
          <p:nvPr/>
        </p:nvSpPr>
        <p:spPr>
          <a:xfrm>
            <a:off x="668511" y="2836096"/>
            <a:ext cx="7691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Условия деятельности двухсторонней комиссии должны быть отражены в Положении, утверждаемом приказом руководителя медицинской организации и протоколом профсоюзного комитета.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9EAA12-7D2A-23F4-88E5-E57B24454848}"/>
              </a:ext>
            </a:extLst>
          </p:cNvPr>
          <p:cNvSpPr txBox="1"/>
          <p:nvPr/>
        </p:nvSpPr>
        <p:spPr>
          <a:xfrm>
            <a:off x="1822738" y="4859603"/>
            <a:ext cx="753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заседаниях комиссии (в обязательном порядке) ведется протокол, в котором фиксируются предложения представителей сторон и принятые решения.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D5CD55-243C-7445-620D-63C7429FBCC8}"/>
              </a:ext>
            </a:extLst>
          </p:cNvPr>
          <p:cNvSpPr txBox="1"/>
          <p:nvPr/>
        </p:nvSpPr>
        <p:spPr>
          <a:xfrm>
            <a:off x="595513" y="3611631"/>
            <a:ext cx="783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Заседания комиссии лучше проводить в помещении, не являющимся ни кабинетом руководителя, ни профсоюзного комитета, но приспособленном для ведения переговоров. Работодатель обязан создать условия для работы комиссии, в том числе предоставить помещения, оргтехнику, средства связи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D75411B-CC4C-E34B-8A14-8A778EBB5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70" y="4568432"/>
            <a:ext cx="781317" cy="11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7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1D261B49-EB77-0A24-5338-FBD9E68F1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81656"/>
              </p:ext>
            </p:extLst>
          </p:nvPr>
        </p:nvGraphicFramePr>
        <p:xfrm>
          <a:off x="145996" y="1168691"/>
          <a:ext cx="10096820" cy="47727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1150">
                  <a:extLst>
                    <a:ext uri="{9D8B030D-6E8A-4147-A177-3AD203B41FA5}">
                      <a16:colId xmlns:a16="http://schemas.microsoft.com/office/drawing/2014/main" xmlns="" val="2341819653"/>
                    </a:ext>
                  </a:extLst>
                </a:gridCol>
                <a:gridCol w="7307516">
                  <a:extLst>
                    <a:ext uri="{9D8B030D-6E8A-4147-A177-3AD203B41FA5}">
                      <a16:colId xmlns:a16="http://schemas.microsoft.com/office/drawing/2014/main" xmlns="" val="1449060360"/>
                    </a:ext>
                  </a:extLst>
                </a:gridCol>
                <a:gridCol w="2428154">
                  <a:extLst>
                    <a:ext uri="{9D8B030D-6E8A-4147-A177-3AD203B41FA5}">
                      <a16:colId xmlns:a16="http://schemas.microsoft.com/office/drawing/2014/main" xmlns="" val="1768129492"/>
                    </a:ext>
                  </a:extLst>
                </a:gridCol>
              </a:tblGrid>
              <a:tr h="16589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Содержание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Примерный срок / примечания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1338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Направление   письменного уведомления о начале коллективных переговоров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обязательная регистрация с указани­ем даты вручения уведомления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6067474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Издание приказа о   созда­нии   комиссии   и   проведении коллективных переговоров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не позднее 7 кален­дарных дней с даты регистрации уведом­ления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0312604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Выработка порядка разработки и   обсуждения проекта коллективного договора, определение сроков проведения   собрания   (конференции) работников по принятию коллективного договора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 первом заседании комиссии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50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Обсуждение проекта коллективного договора на заседани­ях комиссии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2-3 недели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1999039"/>
                  </a:ext>
                </a:extLst>
              </a:tr>
              <a:tr h="170242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Обсуждение проекта коллективного договора на заседани­ях комиссии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недели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1284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Обсуждение   проекта коллективного договора в подразде­лениях организации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2-3 недели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5561520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Доработка проекта   коллективного договора после обсуж­дения его в подразделениях, составление   при необходимости протокола разногла­сий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3—5 рабочих дней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7ECB2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2844581"/>
                  </a:ext>
                </a:extLst>
              </a:tr>
              <a:tr h="18710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Экспертиза проекта коллективного договора в вышестоящей организации Профсоюза 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рабочих дней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9956289"/>
                  </a:ext>
                </a:extLst>
              </a:tr>
              <a:tr h="253564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Доработка проекта коллективного договора с учетом результатов экспертизы проведенной вышестоящей организацией профсоюза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3-5 рабочих дней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629067"/>
                  </a:ext>
                </a:extLst>
              </a:tr>
              <a:tr h="181972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Согласование проекта коллективного договора в вышестоящей организации профсоюза 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рабочих дня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8792323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Утверждение согласованного проекта коллективного договора на общем собрании или конференции работников организации.  Подписание  протокола разногласий (при наличии недостигнутых договоренностей)</a:t>
                      </a:r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рабочий день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5343282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Подписание коллективного договора </a:t>
                      </a: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рабочий день</a:t>
                      </a:r>
                    </a:p>
                    <a:p>
                      <a:endParaRPr lang="ru-RU" sz="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7C22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64831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C204D6-B43E-7ECA-ED63-61F1B21BCA7C}"/>
              </a:ext>
            </a:extLst>
          </p:cNvPr>
          <p:cNvSpPr txBox="1"/>
          <p:nvPr/>
        </p:nvSpPr>
        <p:spPr>
          <a:xfrm>
            <a:off x="448997" y="830137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Примерный регламент работы комиссии по ведению переговоров </a:t>
            </a:r>
          </a:p>
        </p:txBody>
      </p:sp>
    </p:spTree>
    <p:extLst>
      <p:ext uri="{BB962C8B-B14F-4D97-AF65-F5344CB8AC3E}">
        <p14:creationId xmlns:p14="http://schemas.microsoft.com/office/powerpoint/2010/main" val="3355701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F8564E-DC03-4787-DD53-B7C537807806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Сроки разработки и принятия коллективного договора. Оформление протокола разногласий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3A9239-E11F-5596-0FE3-3133296A2079}"/>
              </a:ext>
            </a:extLst>
          </p:cNvPr>
          <p:cNvSpPr txBox="1"/>
          <p:nvPr/>
        </p:nvSpPr>
        <p:spPr>
          <a:xfrm>
            <a:off x="1995517" y="1588363"/>
            <a:ext cx="7368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Подписать коллективный договор необходимо на согласованных условиях не позднее трех месяцев со дня начала переговоров (</a:t>
            </a:r>
            <a:r>
              <a:rPr lang="ru-RU" sz="1400" dirty="0" smtClean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ст.40 </a:t>
            </a:r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кодекса РФ</a:t>
            </a:r>
            <a:r>
              <a:rPr lang="ru-RU" sz="1400" dirty="0" smtClean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solidFill>
                <a:srgbClr val="009C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389142-7B4D-C74E-B1DC-D9B8058C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84" y="1299190"/>
            <a:ext cx="1705034" cy="1278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59FA19-A52F-247C-E9E3-D3D39A500EA3}"/>
              </a:ext>
            </a:extLst>
          </p:cNvPr>
          <p:cNvSpPr txBox="1"/>
          <p:nvPr/>
        </p:nvSpPr>
        <p:spPr>
          <a:xfrm>
            <a:off x="476914" y="2544432"/>
            <a:ext cx="85210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том случае, если сторо­ны не сумеют най­ти согласие по отдельным положе­ниям разрабатываемого ими проек­та, они должны подписать коллективный договор на согласован­ных условиях с одновременным со­ставлением </a:t>
            </a:r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протокола разногласий.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Неурегулированные разногла­сия могут быть предметом даль­нейших переговоров - теперь уже по изменению и дополнению кол­лективного договора - или разрешаться в соответствии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с главой 61 Трудового кодекса 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РФ.</a:t>
            </a:r>
            <a:endParaRPr lang="ru-RU" sz="1400" b="1" dirty="0">
              <a:solidFill>
                <a:srgbClr val="7ECB26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BC001D-85F0-6D89-AA3D-D0F78B3E0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581" y="2638427"/>
            <a:ext cx="474238" cy="1197007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D8715FF8-08EA-276D-DE2F-F05D2C8E5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78118"/>
              </p:ext>
            </p:extLst>
          </p:nvPr>
        </p:nvGraphicFramePr>
        <p:xfrm>
          <a:off x="2079085" y="4554996"/>
          <a:ext cx="6029325" cy="1120140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1799088">
                  <a:extLst>
                    <a:ext uri="{9D8B030D-6E8A-4147-A177-3AD203B41FA5}">
                      <a16:colId xmlns:a16="http://schemas.microsoft.com/office/drawing/2014/main" xmlns="" val="3898510166"/>
                    </a:ext>
                  </a:extLst>
                </a:gridCol>
                <a:gridCol w="2069427">
                  <a:extLst>
                    <a:ext uri="{9D8B030D-6E8A-4147-A177-3AD203B41FA5}">
                      <a16:colId xmlns:a16="http://schemas.microsoft.com/office/drawing/2014/main" xmlns="" val="1964928315"/>
                    </a:ext>
                  </a:extLst>
                </a:gridCol>
                <a:gridCol w="2160810">
                  <a:extLst>
                    <a:ext uri="{9D8B030D-6E8A-4147-A177-3AD203B41FA5}">
                      <a16:colId xmlns:a16="http://schemas.microsoft.com/office/drawing/2014/main" xmlns="" val="41914539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Пункт коллективного договора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Редакция работников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Редакция работодателя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3819749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841729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14686772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BDB09E-75CC-711E-F808-AA8E72A7EC74}"/>
              </a:ext>
            </a:extLst>
          </p:cNvPr>
          <p:cNvSpPr txBox="1"/>
          <p:nvPr/>
        </p:nvSpPr>
        <p:spPr>
          <a:xfrm>
            <a:off x="2079085" y="3970770"/>
            <a:ext cx="591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Образец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ru-RU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Протокол разногласий к коллективному договору на ___ годы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309BA3-611E-EE28-4CFF-65FEA825B01B}"/>
              </a:ext>
            </a:extLst>
          </p:cNvPr>
          <p:cNvSpPr txBox="1"/>
          <p:nvPr/>
        </p:nvSpPr>
        <p:spPr>
          <a:xfrm>
            <a:off x="1995518" y="5675136"/>
            <a:ext cx="7368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Представитель работодателя</a:t>
            </a:r>
            <a:r>
              <a:rPr lang="ru-RU" sz="120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__________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Представитель работников</a:t>
            </a:r>
            <a:r>
              <a:rPr lang="ru-RU" sz="120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________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132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DF03AA-A61E-6F07-E3D8-172C30534666}"/>
              </a:ext>
            </a:extLst>
          </p:cNvPr>
          <p:cNvSpPr txBox="1"/>
          <p:nvPr/>
        </p:nvSpPr>
        <p:spPr>
          <a:xfrm>
            <a:off x="476914" y="819747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Подготовка проекта коллективного договора и его заключение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D2A2DF-EB71-A12B-295C-27B2AFE9E381}"/>
              </a:ext>
            </a:extLst>
          </p:cNvPr>
          <p:cNvSpPr txBox="1"/>
          <p:nvPr/>
        </p:nvSpPr>
        <p:spPr>
          <a:xfrm>
            <a:off x="673869" y="1087413"/>
            <a:ext cx="87544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Трудовым кодексом РФ, предусмотрено, что содер­жание и структура коллективного договора определяются сторона­ми. Однако включаемые в него вопросы не должны выходить за пределы социально-трудовых от­ношений в организации (</a:t>
            </a:r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Times New Roman" panose="02020603050405020304" pitchFamily="18" charset="0"/>
              </a:rPr>
              <a:t>статья 41)</a:t>
            </a:r>
            <a:endParaRPr lang="ru-RU" sz="1400" dirty="0">
              <a:solidFill>
                <a:srgbClr val="009C9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ABD535-1121-3907-62E8-75F5A87B7579}"/>
              </a:ext>
            </a:extLst>
          </p:cNvPr>
          <p:cNvSpPr txBox="1"/>
          <p:nvPr/>
        </p:nvSpPr>
        <p:spPr>
          <a:xfrm>
            <a:off x="1918684" y="2083573"/>
            <a:ext cx="837362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форм, систем и размеров оплаты труда;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выплаты пособий, компенсаций; механизма регулирования оплаты труда;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занятости, переобучения, условий высвобождения работников;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рабочего времени и времени отдыха;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улучшения условий и охраны труда работников, в том числе женщин и молодежи;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экологической безопасности и охраны здоровья работников на производстве;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 гарантий и льгот работникам, совмещающим работу с обучением;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оздоровления и отдыха работников и членов их семей;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частичной или полной оплаты питания работников;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контроля за выполнением коллективного договора, порядка внесения в него изменений и дополнений, ответственности сторон, другим вопросам в данном направлении;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отказа от забастовок при выполнении соответствующих условий коллективного договора;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иным вопросам, определен­ным сторонами.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99DFA6-C285-D37B-4667-C3353C1BCBC5}"/>
              </a:ext>
            </a:extLst>
          </p:cNvPr>
          <p:cNvSpPr txBox="1"/>
          <p:nvPr/>
        </p:nvSpPr>
        <p:spPr>
          <a:xfrm>
            <a:off x="476914" y="1775796"/>
            <a:ext cx="951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В коллективный договор могут включаться взаимные обязатель­ства работодателя и работников по вопросам:</a:t>
            </a:r>
            <a:endParaRPr lang="ru-RU" sz="1400" b="1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B33599-D395-87DF-E942-9516B073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693" y="4851100"/>
            <a:ext cx="1275617" cy="1160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CB643F-DAA8-9B9F-364F-C08EE2C68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5" y="2874134"/>
            <a:ext cx="1641993" cy="1096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591476-D526-4EA8-EA23-A65A98896A92}"/>
              </a:ext>
            </a:extLst>
          </p:cNvPr>
          <p:cNvSpPr txBox="1"/>
          <p:nvPr/>
        </p:nvSpPr>
        <p:spPr>
          <a:xfrm>
            <a:off x="399503" y="5070598"/>
            <a:ext cx="872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Обратите внимание! </a:t>
            </a:r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Требование некоторых руководителей включить в коллективный договор финансовые обязательства профсоюзного комитета (например, по выделе­нию материальной помощи всем работникам) является </a:t>
            </a:r>
            <a:r>
              <a:rPr lang="ru-RU" sz="1400" b="1" dirty="0" smtClean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незаконным.</a:t>
            </a:r>
            <a:endParaRPr lang="ru-RU" sz="1400" b="1" dirty="0">
              <a:solidFill>
                <a:srgbClr val="009C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86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7BD2D-5582-FCF8-9738-EDCAFFC6ADAC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Сроки действия и заключение коллективного договора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7614E65-F7A3-98DB-9179-52FC6831C530}"/>
              </a:ext>
            </a:extLst>
          </p:cNvPr>
          <p:cNvSpPr/>
          <p:nvPr/>
        </p:nvSpPr>
        <p:spPr>
          <a:xfrm>
            <a:off x="513608" y="1881019"/>
            <a:ext cx="9467642" cy="720699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Комиссия определяет срок действия коллективного договора – он не может превышать трех лет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ст.43 </a:t>
            </a: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кодекса РФ)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6EF381F1-4144-CBE1-2DB3-BC991CED7B09}"/>
              </a:ext>
            </a:extLst>
          </p:cNvPr>
          <p:cNvSpPr/>
          <p:nvPr/>
        </p:nvSpPr>
        <p:spPr>
          <a:xfrm>
            <a:off x="513608" y="1258864"/>
            <a:ext cx="9467642" cy="622155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Стороны самостоятельно определяют порядок заключения коллективного договора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ст.42  </a:t>
            </a:r>
            <a:r>
              <a:rPr lang="ru-RU" sz="14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Трудового кодекса РФ)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14638F5-073D-E02A-107B-575ECD30EB5C}"/>
              </a:ext>
            </a:extLst>
          </p:cNvPr>
          <p:cNvSpPr/>
          <p:nvPr/>
        </p:nvSpPr>
        <p:spPr>
          <a:xfrm>
            <a:off x="650341" y="2817733"/>
            <a:ext cx="2106431" cy="1600438"/>
          </a:xfrm>
          <a:prstGeom prst="rect">
            <a:avLst/>
          </a:prstGeom>
          <a:solidFill>
            <a:srgbClr val="00A1E4">
              <a:alpha val="6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itchFamily="34" charset="0"/>
                <a:ea typeface="Lato" pitchFamily="34" charset="0"/>
                <a:cs typeface="Lato" pitchFamily="34" charset="0"/>
              </a:rPr>
              <a:t>По завершению переговоров проект передается в структурные подразделения для обсуждения</a:t>
            </a:r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B7D4F44-F138-9905-622A-62432511ED0B}"/>
              </a:ext>
            </a:extLst>
          </p:cNvPr>
          <p:cNvSpPr/>
          <p:nvPr/>
        </p:nvSpPr>
        <p:spPr>
          <a:xfrm>
            <a:off x="3073507" y="2817732"/>
            <a:ext cx="2106431" cy="1600438"/>
          </a:xfrm>
          <a:prstGeom prst="rect">
            <a:avLst/>
          </a:prstGeom>
          <a:solidFill>
            <a:srgbClr val="00A1E4">
              <a:alpha val="6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itchFamily="34" charset="0"/>
                <a:ea typeface="Lato" pitchFamily="34" charset="0"/>
                <a:cs typeface="Lato" pitchFamily="34" charset="0"/>
              </a:rPr>
              <a:t>Работодатель должен обеспечить доведение проекта до каждого работника</a:t>
            </a:r>
          </a:p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8FE6ED-827E-1EFC-DB35-544C4DAE05D9}"/>
              </a:ext>
            </a:extLst>
          </p:cNvPr>
          <p:cNvSpPr/>
          <p:nvPr/>
        </p:nvSpPr>
        <p:spPr>
          <a:xfrm>
            <a:off x="5451653" y="2817732"/>
            <a:ext cx="2106431" cy="1600438"/>
          </a:xfrm>
          <a:prstGeom prst="rect">
            <a:avLst/>
          </a:prstGeom>
          <a:solidFill>
            <a:srgbClr val="00A1E4">
              <a:alpha val="6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itchFamily="34" charset="0"/>
                <a:ea typeface="Lato" pitchFamily="34" charset="0"/>
                <a:cs typeface="Lato" pitchFamily="34" charset="0"/>
              </a:rPr>
              <a:t>В случае замечаний, проект дорабатывается и принимается на общем собрании (конференции)</a:t>
            </a:r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E329F11-A454-17DA-6C44-8493561F2DC9}"/>
              </a:ext>
            </a:extLst>
          </p:cNvPr>
          <p:cNvSpPr/>
          <p:nvPr/>
        </p:nvSpPr>
        <p:spPr>
          <a:xfrm>
            <a:off x="7874819" y="2817732"/>
            <a:ext cx="2106431" cy="1600438"/>
          </a:xfrm>
          <a:prstGeom prst="rect">
            <a:avLst/>
          </a:prstGeom>
          <a:solidFill>
            <a:srgbClr val="00A1E4">
              <a:alpha val="6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itchFamily="34" charset="0"/>
                <a:ea typeface="Lato" pitchFamily="34" charset="0"/>
                <a:cs typeface="Lato" pitchFamily="34" charset="0"/>
              </a:rPr>
              <a:t>Коллективный договор подписывается представителями работников  и руководителем медорганизации</a:t>
            </a:r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BE355557-43E2-CA30-AA96-8BC108BF31C9}"/>
              </a:ext>
            </a:extLst>
          </p:cNvPr>
          <p:cNvSpPr/>
          <p:nvPr/>
        </p:nvSpPr>
        <p:spPr>
          <a:xfrm>
            <a:off x="578479" y="4634184"/>
            <a:ext cx="9402771" cy="1015197"/>
          </a:xfrm>
          <a:prstGeom prst="roundRect">
            <a:avLst/>
          </a:prstGeom>
          <a:gradFill>
            <a:gsLst>
              <a:gs pos="18000">
                <a:srgbClr val="009C95">
                  <a:alpha val="42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scene3d>
            <a:camera prst="orthographicFront"/>
            <a:lightRig rig="threePt" dir="t"/>
          </a:scene3d>
          <a:sp3d prstMaterial="translucentPowder">
            <a:bevelT w="114300" prst="hardEdge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Перед вынесением проекта коллективного договора на утверждение общего собрания (конференции), он направляется на проведение юридической экспертизы в региональную, межрегиональную организацию </a:t>
            </a:r>
            <a:r>
              <a:rPr lang="ru-RU" sz="14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Профсоюза. </a:t>
            </a:r>
            <a:endParaRPr lang="ru-RU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312A627F-2AD5-94DC-B978-66AE86E4975C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756772" y="3617951"/>
            <a:ext cx="31673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0FE5102E-E2FA-DAA7-A827-A8AD53D37780}"/>
              </a:ext>
            </a:extLst>
          </p:cNvPr>
          <p:cNvCxnSpPr/>
          <p:nvPr/>
        </p:nvCxnSpPr>
        <p:spPr>
          <a:xfrm flipV="1">
            <a:off x="5140485" y="3617950"/>
            <a:ext cx="31673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6C0F0D2E-786F-1D34-4903-69D717C77F33}"/>
              </a:ext>
            </a:extLst>
          </p:cNvPr>
          <p:cNvCxnSpPr/>
          <p:nvPr/>
        </p:nvCxnSpPr>
        <p:spPr>
          <a:xfrm flipV="1">
            <a:off x="7563651" y="3617950"/>
            <a:ext cx="31673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0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3BAB0A-4544-2F72-C629-494689209DFF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Уведомительная регистрация коллективного договора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ECE79F-4EBD-3BCA-8F13-CEDEFD3A241F}"/>
              </a:ext>
            </a:extLst>
          </p:cNvPr>
          <p:cNvSpPr txBox="1"/>
          <p:nvPr/>
        </p:nvSpPr>
        <p:spPr>
          <a:xfrm>
            <a:off x="833526" y="1345757"/>
            <a:ext cx="9310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семидневный срок, на уведомительную регистрацию, в соответствующий орган по труду, направляется работодателем (представителем):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подписанный коллективный договор с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приложениями;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изменения и дополнения в коллективный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договор;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уведомление о продлении срока уже зарегистрированного договора (при принятии решения собранием о его продлении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D57EE-6E5A-0B2E-83BC-64D6967AC5FB}"/>
              </a:ext>
            </a:extLst>
          </p:cNvPr>
          <p:cNvSpPr txBox="1"/>
          <p:nvPr/>
        </p:nvSpPr>
        <p:spPr>
          <a:xfrm>
            <a:off x="2714850" y="2825012"/>
            <a:ext cx="73030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Arial" panose="020B0604020202020204" pitchFamily="34" charset="0"/>
              </a:rPr>
              <a:t>	Цель проведения уведомительной регистрации </a:t>
            </a:r>
            <a:r>
              <a:rPr lang="ru-RU" sz="1400" dirty="0">
                <a:effectLst/>
                <a:latin typeface="Lato" panose="020F0502020204030203" pitchFamily="34" charset="0"/>
                <a:ea typeface="Arial" panose="020B0604020202020204" pitchFamily="34" charset="0"/>
              </a:rPr>
              <a:t>- получение информации о количестве и содержании заключенных коллективных договоров и выявлении в коллективных договорах условий, ухудшающих положение работников по сравнению с трудовым законодательством.</a:t>
            </a:r>
          </a:p>
          <a:p>
            <a:pPr algn="just"/>
            <a:r>
              <a:rPr lang="ru-RU" sz="1400" dirty="0">
                <a:effectLst/>
                <a:latin typeface="Lato" panose="020F0502020204030203" pitchFamily="34" charset="0"/>
                <a:ea typeface="Arial" panose="020B0604020202020204" pitchFamily="34" charset="0"/>
              </a:rPr>
              <a:t>	О выявленных нарушениях орган по труду сообщает представителям сторон, подписавшим коллективный договор, для внесения необходимых изменений или признает конкретные пункты коллективного договора недействующими.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063C8E-9A9B-A43B-9065-6ECFBBBC5DA7}"/>
              </a:ext>
            </a:extLst>
          </p:cNvPr>
          <p:cNvSpPr txBox="1"/>
          <p:nvPr/>
        </p:nvSpPr>
        <p:spPr>
          <a:xfrm>
            <a:off x="1253521" y="4788522"/>
            <a:ext cx="8661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Уведомительная регистрация не влияет на вступление коллективного договора в силу, но при этом придает ему статус правового </a:t>
            </a:r>
            <a:r>
              <a:rPr lang="ru-RU" sz="1800" b="1" dirty="0" smtClean="0">
                <a:solidFill>
                  <a:srgbClr val="0070C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акта.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4E7372-154A-5617-599F-5B3C11A1B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52" y="2825012"/>
            <a:ext cx="1708292" cy="18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9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528F8-A52C-E1C0-0F6B-D60F49DC1957}"/>
              </a:ext>
            </a:extLst>
          </p:cNvPr>
          <p:cNvSpPr txBox="1"/>
          <p:nvPr/>
        </p:nvSpPr>
        <p:spPr>
          <a:xfrm>
            <a:off x="2110811" y="2381128"/>
            <a:ext cx="79903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Для уведомительной регистрации в соответствующий орган по труду должны быть представлены </a:t>
            </a:r>
            <a:r>
              <a:rPr lang="ru-RU" sz="1400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три экземпляра коллективного договора </a:t>
            </a:r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(по количеству сторон коллективного договора) и </a:t>
            </a:r>
            <a:r>
              <a:rPr lang="ru-RU" sz="1400" dirty="0">
                <a:latin typeface="Lato" panose="020F0502020204030203" pitchFamily="34" charset="0"/>
                <a:ea typeface="Times New Roman" panose="02020603050405020304" pitchFamily="18" charset="0"/>
              </a:rPr>
              <a:t>сопроводи</a:t>
            </a:r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тельное письмо.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DDBF6A-38BA-4C22-C5E2-612B1EEC6094}"/>
              </a:ext>
            </a:extLst>
          </p:cNvPr>
          <p:cNvSpPr txBox="1"/>
          <p:nvPr/>
        </p:nvSpPr>
        <p:spPr>
          <a:xfrm>
            <a:off x="2110811" y="1440596"/>
            <a:ext cx="79048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подписания экземпляры коллективного договора </a:t>
            </a:r>
            <a:r>
              <a:rPr lang="ru-RU" sz="1400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прошиваются, нумеруются и проклеиваются на последнем листе</a:t>
            </a:r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указанием количества листов и подписями сторон с заверением их печатями. Подписи и печати, их заверяющие, должны быть </a:t>
            </a:r>
            <a:r>
              <a:rPr lang="ru-RU" sz="1400" dirty="0" smtClean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подлинными.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61CE3D-7BBA-810D-4B89-C0E18CA36E9E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Требования к оформлению коллективного договора и представления на регистрацию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851D8A-8714-EE79-05A2-4579D1F42698}"/>
              </a:ext>
            </a:extLst>
          </p:cNvPr>
          <p:cNvSpPr txBox="1"/>
          <p:nvPr/>
        </p:nvSpPr>
        <p:spPr>
          <a:xfrm>
            <a:off x="436347" y="3402527"/>
            <a:ext cx="98191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Два экземпляра зарегистрированного коллективного догово­ра возвращаются пред­ставителю работодателя, один из которых передается стороне социального партнёрства – первичной профсоюзной организации. Третий экземпляр остается на хранении в соответствующем органе по труду. 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1BFF7D-44B2-9DB0-697B-221262916FE5}"/>
              </a:ext>
            </a:extLst>
          </p:cNvPr>
          <p:cNvSpPr txBox="1"/>
          <p:nvPr/>
        </p:nvSpPr>
        <p:spPr>
          <a:xfrm>
            <a:off x="1375874" y="4474213"/>
            <a:ext cx="8798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нарушение или невыполнение коллективного договора работодателем или лицом, его представляющим, </a:t>
            </a:r>
            <a:r>
              <a:rPr lang="ru-RU" sz="1600" dirty="0">
                <a:solidFill>
                  <a:srgbClr val="C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установлена ответственность в </a:t>
            </a:r>
            <a:r>
              <a:rPr lang="ru-RU" sz="16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 наложения административного штрафа (ст.5.31 Кодекса об административных правонарушениях РФ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ABF6212-4708-00F6-82C7-8CE9E085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06" y="4366639"/>
            <a:ext cx="781317" cy="11131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A74F7D2-1D5E-58BE-30CF-847E7D4B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47" y="1521464"/>
            <a:ext cx="1499073" cy="14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7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1AD0B-40DC-7EC9-20DB-0EFC0C143BAB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Требования к оформлению коллективного договора и представления на регистрацию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C3614B-573C-C545-52D2-2B2624C6258D}"/>
              </a:ext>
            </a:extLst>
          </p:cNvPr>
          <p:cNvSpPr txBox="1"/>
          <p:nvPr/>
        </p:nvSpPr>
        <p:spPr>
          <a:xfrm>
            <a:off x="576016" y="1398694"/>
            <a:ext cx="964511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выполнением норм коллективного договора необходимо постоянно осуществлять контроль </a:t>
            </a:r>
          </a:p>
          <a:p>
            <a:pPr algn="ctr"/>
            <a:endParaRPr lang="ru-RU" sz="1600" b="1" dirty="0">
              <a:solidFill>
                <a:srgbClr val="009C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огласно Трудового кодекса РФ, </a:t>
            </a:r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контроль осуществляется </a:t>
            </a:r>
            <a:r>
              <a:rPr lang="ru-RU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сторонами социального партнерства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их представителями, соответствующими органами по труду. При проведе­нии контроля представители сторон обязаны предоставлять друг другу необходимую для этого ин­формацию 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(статья 51</a:t>
            </a:r>
            <a:r>
              <a:rPr lang="ru-RU" sz="1400" dirty="0" smtClean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DFB3B2-73CF-0253-4AF9-E9D33D33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487" y="2541066"/>
            <a:ext cx="2235065" cy="17880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14910C3-7FD0-BE40-97BC-8E80FCFA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7" y="2447633"/>
            <a:ext cx="1607748" cy="187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E83050-60EF-F311-63FF-0BF152B8251A}"/>
              </a:ext>
            </a:extLst>
          </p:cNvPr>
          <p:cNvSpPr txBox="1"/>
          <p:nvPr/>
        </p:nvSpPr>
        <p:spPr>
          <a:xfrm>
            <a:off x="2052097" y="2751346"/>
            <a:ext cx="6177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Стороны совмес­тным решением формируют постоянно действующую комиссию по разработке, заключению и контролю за выполнением коллективного договора, которая согласно плану своей работы и по фактам письменного обращения сторон и отдельных работников проверяет выполнение  его норм.</a:t>
            </a:r>
            <a:endParaRPr lang="ru-RU" sz="1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A2F917-8694-AEA0-B673-B48B6D609733}"/>
              </a:ext>
            </a:extLst>
          </p:cNvPr>
          <p:cNvSpPr txBox="1"/>
          <p:nvPr/>
        </p:nvSpPr>
        <p:spPr>
          <a:xfrm>
            <a:off x="640421" y="4319442"/>
            <a:ext cx="9214016" cy="1892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Периодичность заседания комиссии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а также порядок оповещения работников об итогах проверок  определяется сторонами. Согласованный порядок контроля должен быть отражен в тексте коллективного договора. </a:t>
            </a:r>
          </a:p>
          <a:p>
            <a:pPr algn="ctr"/>
            <a:endParaRPr lang="ru-RU" sz="14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b="1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Из практики следует</a:t>
            </a: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что отчет о выполнении коллективного договора перед работниками проводится ежегодно или раз в полугодие. На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собрании (конференции) выступают полномочные представители от каждой стороны, подписавшей коллективный договор.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8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1AD0B-40DC-7EC9-20DB-0EFC0C143BAB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Схема основных этапов подготовки и заключения коллективного договора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DFB3B2-73CF-0253-4AF9-E9D33D33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273" y="1181429"/>
            <a:ext cx="1234540" cy="17880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9814" y="1298834"/>
            <a:ext cx="5429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Принятие решения на заседании профсоюзного комитета о начале коллективных переговоров по подготовке и заключению коллективного договора и утверждение персонального состава представителей работников для участия в коллективных переговорах </a:t>
            </a:r>
            <a:r>
              <a:rPr lang="ru-RU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(ч.1 ст. 36 Трудового кодекса РФ)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800" y="134309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25608" y="1813016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 день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6807246" y="1922357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3026" y="2737651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2971" y="2846371"/>
            <a:ext cx="53435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Направление работодателю (его представителю)           письменного предложения о начале коллективных  переговоров по подготовке и заключению  коллективного договора </a:t>
            </a:r>
            <a:r>
              <a:rPr lang="ru-RU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(ст. 36 Трудового кодекса РФ)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828042" y="3246480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959259" y="2684788"/>
            <a:ext cx="228492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/>
                <a:ea typeface="Times New Roman"/>
              </a:rPr>
              <a:t>После принятия     соответствующего решения   на заседании профсоюзного комитета</a:t>
            </a:r>
            <a:endParaRPr lang="ru-RU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5989" y="4354264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3588" y="3997172"/>
            <a:ext cx="59374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Направление работодателем инициатору проведения коллективных переговоров (первичной профсоюзной организации) ответа с указанием представителей со своей стороны для участия в работе комиссии по ведению коллективных переговоров и их полномочий </a:t>
            </a:r>
            <a:r>
              <a:rPr lang="ru-RU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(ч.2 ст. 36 Трудового кодекса РФ)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 последующим изданием  приказа об утверждении состава комиссии по подготовке проекта  и заключению коллективного договора</a:t>
            </a:r>
            <a:r>
              <a:rPr lang="ru-RU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(в соответствии  с ч.7 ст.35 Трудового кодекса РФ)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828042" y="4815929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830210" y="4015922"/>
            <a:ext cx="2861603" cy="1802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течение 7 календарных </a:t>
            </a:r>
          </a:p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дней со дня получения работодателем</a:t>
            </a:r>
          </a:p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(его представителем)</a:t>
            </a:r>
          </a:p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письменного предложения</a:t>
            </a:r>
          </a:p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 начале коллективных</a:t>
            </a:r>
          </a:p>
          <a:p>
            <a:pPr lvl="0" algn="ctr" defTabSz="801689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переговоров</a:t>
            </a:r>
          </a:p>
        </p:txBody>
      </p:sp>
    </p:spTree>
    <p:extLst>
      <p:ext uri="{BB962C8B-B14F-4D97-AF65-F5344CB8AC3E}">
        <p14:creationId xmlns:p14="http://schemas.microsoft.com/office/powerpoint/2010/main" val="421707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58E9EB-DD42-8CA3-3C2B-5326DAF3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73" y="772407"/>
            <a:ext cx="6917387" cy="5180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6392A3-3B2F-6F1D-34FA-4B4AA3F96FDB}"/>
              </a:ext>
            </a:extLst>
          </p:cNvPr>
          <p:cNvSpPr txBox="1"/>
          <p:nvPr/>
        </p:nvSpPr>
        <p:spPr>
          <a:xfrm>
            <a:off x="192231" y="1125100"/>
            <a:ext cx="30779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Трудовой кодекс РФ </a:t>
            </a:r>
          </a:p>
          <a:p>
            <a:pPr algn="ctr"/>
            <a:r>
              <a:rPr lang="ru-RU" sz="15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определил условия представительства сторон, порядок разработки и заключения коллективного договора. Один из разделов Трудового кодекса РФ посвящен социальному партнерству в сфе­ре труда, одной из форм которого названы коллек­тивные переговоры по подготовке проектов коллективных договоров, соглашений и их заключению.</a:t>
            </a:r>
          </a:p>
          <a:p>
            <a:pPr algn="ctr"/>
            <a:r>
              <a:rPr lang="ru-RU" sz="15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Также определены основные принципы, которые применяются в процессе коллективно-договорного регулирования. 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1AD0B-40DC-7EC9-20DB-0EFC0C143BAB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Схема основных этапов подготовки и заключения коллективного договора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3997" y="1328207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593427" y="160520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3997" y="2415483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6593428" y="2691077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9571" y="346855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593428" y="3837882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49903" y="1466706"/>
            <a:ext cx="4915228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Начало коллективных переговоров                                         </a:t>
            </a:r>
            <a:r>
              <a:rPr lang="ru-RU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(ч.2 ст.36 Трудового кодекса РФ)</a:t>
            </a:r>
            <a:endParaRPr lang="ru-RU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59259" y="1220485"/>
            <a:ext cx="2400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следующий день после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получения указанного ответа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49903" y="2174592"/>
            <a:ext cx="53435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Оповещение трудового коллектива о начале коллективных переговоров по подготовке и заключению коллективного договора; сбор материалов и предложений в коллективный договор от работников медицинской организации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428528" y="2584760"/>
            <a:ext cx="1462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решению </a:t>
            </a:r>
          </a:p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комиссии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44772" y="3760938"/>
            <a:ext cx="534352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Подготовка проекта коллективного договора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428528" y="3637827"/>
            <a:ext cx="1462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решению </a:t>
            </a:r>
          </a:p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комиссии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9571" y="454428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47865" y="4467336"/>
            <a:ext cx="4924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Обсуждение проекта коллективного договора работниками медицинской организации на собраниях в структурных подразделениях или с использованием интернет-технологий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6601518" y="4921704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428528" y="4735063"/>
            <a:ext cx="1462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решению </a:t>
            </a:r>
          </a:p>
          <a:p>
            <a:pPr algn="ctr"/>
            <a:r>
              <a:rPr lang="ru-RU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170118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1AD0B-40DC-7EC9-20DB-0EFC0C143BAB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Схема основных этапов подготовки и заключения коллективного договора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3997" y="1328207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678268" y="1684083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3997" y="3376217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63661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690540" y="3661880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690540" y="4961058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68911" y="1296978"/>
            <a:ext cx="54245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Обсуждение проекта коллективного договора  на заседаниях постоянно действующей комиссии  по разработке, заключению и контролю за выполнением коллективного договора и его доработка с учётом  мнения и замечаний представителей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сторон.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Направление проекта коллективного договора в региональную, межрегиональную организацию Профсоюза для проведения юридической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экспертизы.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6148" y="1435118"/>
            <a:ext cx="37559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решению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комиссии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Отраслевое 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соглашение 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6690540" y="225388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49903" y="3468550"/>
            <a:ext cx="53435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Подписание коллективного договора сторонами  с одновременным составлением (при необходимости) </a:t>
            </a:r>
          </a:p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протокола разногласий (ч.2 ст.40 Трудового кодекса РФ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41064" y="3154048"/>
            <a:ext cx="2436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решению комиссии, но не позднее  3 месяцев  со дня начала коллективных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переговоров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02663" y="4728946"/>
            <a:ext cx="4557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Направление коллективного договора на уведомительную регистрацию в соответствующий орган по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труду.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02790" y="4728946"/>
            <a:ext cx="2274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течение 7 дней со дня подписания сторонами</a:t>
            </a:r>
          </a:p>
        </p:txBody>
      </p:sp>
    </p:spTree>
    <p:extLst>
      <p:ext uri="{BB962C8B-B14F-4D97-AF65-F5344CB8AC3E}">
        <p14:creationId xmlns:p14="http://schemas.microsoft.com/office/powerpoint/2010/main" val="207207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1AD0B-40DC-7EC9-20DB-0EFC0C143BAB}"/>
              </a:ext>
            </a:extLst>
          </p:cNvPr>
          <p:cNvSpPr txBox="1"/>
          <p:nvPr/>
        </p:nvSpPr>
        <p:spPr>
          <a:xfrm>
            <a:off x="476914" y="900175"/>
            <a:ext cx="954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Схема основных этапов подготовки и заключения коллективного договора</a:t>
            </a: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1" y="1523671"/>
            <a:ext cx="1168911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690539" y="197633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21560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" y="463661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690538" y="3494947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690540" y="4961058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68912" y="1499282"/>
            <a:ext cx="53435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Направление копии экземпляра коллективного договора (в электронном виде), зарегистрированного в соответствующем органе по труду, в региональную, межрегиональную организацию Профсоюза для внесения  </a:t>
            </a:r>
            <a:r>
              <a:rPr lang="ru-RU" sz="16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Реестр.</a:t>
            </a:r>
            <a:endParaRPr lang="ru-RU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9011" y="3384881"/>
            <a:ext cx="4905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Вступление в силу коллективного договора </a:t>
            </a:r>
          </a:p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(ч.1 ст. 43 ТК РФ</a:t>
            </a:r>
            <a:r>
              <a:rPr lang="ru-RU" sz="16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14745" y="1668558"/>
            <a:ext cx="24509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После регистрации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соответствующем органе по труду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89345" y="3184826"/>
            <a:ext cx="250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 дня подписания его сторонами либо со дня,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установленного</a:t>
            </a:r>
          </a:p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коллективным договором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70683" y="4775112"/>
            <a:ext cx="5343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Действие коллективного договора</a:t>
            </a:r>
          </a:p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(ч.1,2 ст. 43 ТК РФ</a:t>
            </a:r>
            <a:r>
              <a:rPr lang="ru-RU" sz="16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42091" y="4621224"/>
            <a:ext cx="2394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Срок определяется сторонами, но не более 3 лет. Может быть продлён на срок не более 3 лет </a:t>
            </a:r>
          </a:p>
        </p:txBody>
      </p:sp>
    </p:spTree>
    <p:extLst>
      <p:ext uri="{BB962C8B-B14F-4D97-AF65-F5344CB8AC3E}">
        <p14:creationId xmlns:p14="http://schemas.microsoft.com/office/powerpoint/2010/main" val="159063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988" y="1523671"/>
            <a:ext cx="676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993712" y="216100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2965949"/>
            <a:ext cx="676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987" y="4632784"/>
            <a:ext cx="676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4993712" y="350004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4993712" y="4952538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4283" y="859170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181" y="1617143"/>
            <a:ext cx="4232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договор, соглашение направляются на уведомительную регистрацию в соответствующий орган по труду в </a:t>
            </a:r>
            <a:r>
              <a:rPr lang="ru-RU" sz="15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одном или двух </a:t>
            </a:r>
            <a:r>
              <a:rPr lang="ru-RU" sz="1500" u="sng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экземплярах.</a:t>
            </a:r>
            <a:endParaRPr lang="ru-RU" sz="15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52243" y="1399254"/>
            <a:ext cx="42627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40 Трудового кодекса РФ: 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заключается работниками и работодателем в лице их представителей.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Следовательно,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уведомительную регистрацию необходимо направлять три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подлинных экземпляра коллективного договора, в том числе один для хранения в соответствующем органе по труду.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6786" y="2853710"/>
            <a:ext cx="40177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Коллективные договоры и соглашения направляются на уведомительную регистрацию в соответствующий орган по труду в </a:t>
            </a:r>
            <a:r>
              <a:rPr lang="ru-RU" sz="15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нарушение сроков,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установленных ст.50 Трудового кодекса </a:t>
            </a:r>
            <a:r>
              <a:rPr lang="ru-RU" sz="15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РФ.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6787" y="4240369"/>
            <a:ext cx="41303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Некорректно указываются сроки действия коллективного договора (например: указывается только период действия коллективного договора без определения даты вступления в силу, несогласованность сроков действия коллективного договора на титульном листе и по тексту</a:t>
            </a:r>
            <a:r>
              <a:rPr lang="ru-RU" sz="15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52242" y="4352374"/>
            <a:ext cx="4246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43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заключается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срок не более трех лет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 вступает в силу со дня подписания его сторонами либо со дня, установленного коллективным договором.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Например: коллективный договор вступает в силу со дня его подписания и действует в течение трех лет </a:t>
            </a:r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 10.06.2022 по 09.06.2025.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64228" y="2957447"/>
            <a:ext cx="4038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50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 договор, соглашение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течение семи дней со дня подписания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направляются работодателем, представителем работодателя (работодателей) на уведомительную регистрацию в соответствующий орган по труду.</a:t>
            </a:r>
          </a:p>
        </p:txBody>
      </p:sp>
    </p:spTree>
    <p:extLst>
      <p:ext uri="{BB962C8B-B14F-4D97-AF65-F5344CB8AC3E}">
        <p14:creationId xmlns:p14="http://schemas.microsoft.com/office/powerpoint/2010/main" val="1479747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841" y="1523671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085485" y="216100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841" y="3223042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841" y="486712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5085486" y="350004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087980" y="5433850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4283" y="960060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7838" y="1630086"/>
            <a:ext cx="399696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Приложения к коллективному договору оформлены ненадлежащим образом: отсутствуют дата подписания, подписи соответствующих лиц, заверенные печатью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7934" y="1791668"/>
            <a:ext cx="3737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Приложения к коллективному договору должны иметь: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дату подписания, подписи представителей сторон, заверенные печатью.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838" y="2862417"/>
            <a:ext cx="413587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Применяются понятия, противоречащие Трудовому кодексу РФ: сотрудники, коллектив, трудовой коллектив, администрация, контракт,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найм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дисциплинарное воздействие, «сокращение штатов», производственная дисциплина, тяжелые работы, аттестация рабочих мест, существенные условия трудового договора и др.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55323" y="3045150"/>
            <a:ext cx="3648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Необходимо использовать понятия: работники, работодатель, трудовой договор, дисциплинарное взыскание, сокращение численности или штата, прием на работу, специальная оценка условий труда, изменение определенных сторон условий трудового договора и др. 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ru-RU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ст.ст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25, 57, 81, 74, 192 Трудового кодекса РФ).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7839" y="5133768"/>
            <a:ext cx="41358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распространяет свое действие не на всех работников организации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51637" y="5018351"/>
            <a:ext cx="312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43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Действие коллективного договора распространяется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всех работников организации.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46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988" y="1972438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085485" y="239826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4194003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085485" y="447925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4283" y="947832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693" y="1891946"/>
            <a:ext cx="4029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Работодатель не знакомит работников под роспись при заключении трудового договора с коллективным договором, правилами внутреннего трудового распорядка, а также с иными локальными актами организации.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14949" y="1753447"/>
            <a:ext cx="3716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68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приеме на работу </a:t>
            </a:r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(до подписания трудового договора)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работодатель обязан ознакомить работника </a:t>
            </a:r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 роспись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 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правилами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внутреннего трудового распорядка, иными локальными нормативными актами, непосредственно связанными с трудовой деятельностью работника, коллективным договором.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4324" y="3815373"/>
            <a:ext cx="39854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Предусматривается составление графика отпусков </a:t>
            </a:r>
            <a:r>
              <a:rPr lang="ru-RU" sz="15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«не позднее 1 апреля текущего года (февраля следующего, и др.)»;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график отпусков принимается без учета мнения представительного органа работников.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48548" y="3694425"/>
            <a:ext cx="3883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123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Очередность предоставления оплачиваемых отпусков определяется ежегодно в соответствии с 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графиком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отпусков, утверждаемым работодателем с учетом мнения выборного органа первичной профсоюзной организации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позднее чем за две недели до наступления календарного года в порядке, установленном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статьей 372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Трудового кодекса РФ для принятия локальных нормативных актов.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48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830" y="1808182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085485" y="2177514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5231" y="419400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085485" y="447925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9802" y="885132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5546" y="1531183"/>
            <a:ext cx="3808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Работника не уведомляют под роспись о начале отпуска за две недели. Работник должен написать заявление об отпуске. Если работник не напишет заявление, то оплата отпуска производиться не </a:t>
            </a:r>
            <a:r>
              <a:rPr lang="ru-RU" sz="15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будет.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10225" y="1669682"/>
            <a:ext cx="3846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123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 времени начала отпуска работник должен быть извещен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 роспись не позднее чем за две недели до его начала.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136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Оплата отпуска производится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три дня до его начала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89802" y="3486675"/>
            <a:ext cx="397312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Выплата заработной платы 1 раз в месяц;</a:t>
            </a:r>
          </a:p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установление выплаты заработной платы не реже, чем каждые полмесяца, без указания конкретных дат;</a:t>
            </a:r>
          </a:p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установление выплаты заработной платы в сроки «с» «по» (например, «Заработная плата выплачивается не реже чем каждые полмесяца - с 10 по 15 число и с 20 по 25 число»), без указания конкретных дат.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10225" y="3232759"/>
            <a:ext cx="39781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 136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Заработная плата выплачивается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реже чем каждые полмесяца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Конкретная дата выплаты заработной платы устанавливается правилами внутреннего трудового распорядка, коллективным договором или трудовым договором не позднее 15 календарных дней со дня окончания периода, за который она начислена. 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Например: заработная плату выплачивается за первую половину месяца – 20 числа, за вторую половину месяца - 5 числа.</a:t>
            </a:r>
          </a:p>
          <a:p>
            <a:pPr algn="ctr"/>
            <a:r>
              <a:rPr lang="ru-RU" sz="12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Формулировки «с», «по», «до», «не позднее» трудовым законодательством РФ не предусмотрены.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63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08182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085485" y="2177514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" y="419400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085485" y="447925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4283" y="906530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0477" y="1646599"/>
            <a:ext cx="331267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Ставка рефинансирования устанавливается в размере 1/300 за задержку выплаты заработной платы и других сумм, причитающихся </a:t>
            </a:r>
            <a:r>
              <a:rPr lang="ru-RU" sz="15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работнику.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31641" y="1415473"/>
            <a:ext cx="4169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236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нарушении работодателем установленного срока соответственно выплаты заработной платы, оплаты отпуска, выплат при увольнении и (или) других выплат, причитающихся работнику, работодатель обязан выплатить их с уплатой процентов (денежной компенсации) в размере </a:t>
            </a:r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ниже одной сто пятидесятой 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действующей в это время 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ключевой ставки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Центрального банка Российской Федерации от не выплаченных в срок сумм за каждый день задержки начиная со следующего дня после установленного срока выплаты по день.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40478" y="4063756"/>
            <a:ext cx="3670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оплате за работу в выходной и нерабочий праздничный день </a:t>
            </a:r>
            <a:r>
              <a:rPr lang="ru-RU" sz="15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учитываются компенсационные и стимулирующие </a:t>
            </a:r>
            <a:r>
              <a:rPr lang="ru-RU" sz="1500" u="sng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выплаты.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6723" y="3879091"/>
            <a:ext cx="38596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выполнение работ в выходные и нерабочие праздничные дни необходимо учитывать не только тарифные ставки (оклады),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 и прочие компенсационные и стимулирующие выплаты,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предусмотренные системой оплаты труда с учетом выводов, изложенных в Постановлении Конституционного Суда Российской Федерации от 28 июня 2018 г. № 26-П.</a:t>
            </a:r>
          </a:p>
        </p:txBody>
      </p:sp>
    </p:spTree>
    <p:extLst>
      <p:ext uri="{BB962C8B-B14F-4D97-AF65-F5344CB8AC3E}">
        <p14:creationId xmlns:p14="http://schemas.microsoft.com/office/powerpoint/2010/main" val="3226484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586820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539000" y="1988823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970846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4538999" y="3366782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9802" y="830698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9802" y="1494487"/>
            <a:ext cx="3680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Включены требования о предупреждении работником работодателя о начале простоя в </a:t>
            </a:r>
            <a:r>
              <a:rPr lang="ru-RU" sz="15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письменной форме.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0217" y="1392684"/>
            <a:ext cx="48500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157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 начале простоя, вызванного поломкой оборудования и другими причинами, которые делают невозможным продолжение выполнения работником его трудовой функции,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 обязан сообщить своему непосредственному руководителю, иному представителю работодателя.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Работник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обязан</a:t>
            </a:r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 письменной форме сообщать о начале простоя.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3342" y="2809262"/>
            <a:ext cx="335037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Предусматривается оплата времени простоя «</a:t>
            </a:r>
            <a:r>
              <a:rPr lang="ru-RU" sz="15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вине работодателя в размере не менее 2/3 тарифной ставки, оклада (должностного оклада)».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84365" y="2810665"/>
            <a:ext cx="4835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157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Время простоя по вине работодателя оплачивается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размере не менее двух третей средней заработной платы работника.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Время простоя по причинам, не зависящим от работодателя и работника, оплачивается в размере не менее двух третей тарифной ставки, оклада (должностного оклада), рассчитанных пропорционально времени простоя.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Время простоя по вине работника не оплачивается.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53597" y="4695359"/>
            <a:ext cx="27941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Работникам при прохождении испытательного срока не выплачивается премия.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4919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4590839" y="5110858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87892" y="4603026"/>
            <a:ext cx="4632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70 Трудового кодекса РФ: 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период испытания на работника распространяются положения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трудового законодательства и иных нормативных правовых актов, содержащих нормы трудового права, коллективного договора, соглашений, локальных нормативных актов.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58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" y="2331538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137608" y="2754301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649192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9802" y="830698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000913" y="5110858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65217" y="1435478"/>
            <a:ext cx="39356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Устанавливаются не предусмотренные законодательством дисциплинарные взыскания («строгий выговор», «перевод на нижеоплачиваемую работу на срок до трех месяцев или на низшую должность на тот же срок», «предоставление отпуска только в осеннее-зимний период», снижение или не предоставление дней дополнительного оплачиваемого отпуска», «снижение выплаты за непрерывный стаж работы» и др</a:t>
            </a:r>
            <a:r>
              <a:rPr lang="ru-RU" sz="15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.).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5793" y="4487610"/>
            <a:ext cx="34219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Устанавливается, что прогулом является отсутствие на рабочем месте без уважительных причин </a:t>
            </a:r>
            <a:r>
              <a:rPr lang="ru-RU" sz="15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«более трех часов подряд»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 течение рабочего дня (смены).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32130" y="1415473"/>
            <a:ext cx="44229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192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совершение дисциплинарного проступка, то есть неисполнение или ненадлежащее исполнение работником по его вине возложенных на него трудовых обязанностей, работодатель имеет право применить следующие дисциплинарные взыскания: </a:t>
            </a:r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замечание; выговор; увольнение по соответствующим основаниям.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Федеральными законами, уставами и положениями о дисциплине (ч. 5 ст. 189 Трудового кодекса РФ) для отдельных категорий работников могут быть предусмотрены также и другие дисциплинарные взыскания.</a:t>
            </a:r>
          </a:p>
          <a:p>
            <a:pPr algn="ctr"/>
            <a:r>
              <a:rPr lang="ru-RU" sz="1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допускается применение дисциплинарных взысканий, не предусмотренных федеральными законами, уставами и положениями о дисциплине.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68826" y="4441443"/>
            <a:ext cx="4204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 81 Трудового кодекса РФ: 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Прогул - отсутствие на рабочем месте без уважительных причин в течение всего рабочего дня (смены), независимо от его (ее) продолжительности, а также в случае отсутствия на рабочем месте без уважительных причин более четырех часов подряд в течение рабочего дня (смены).</a:t>
            </a:r>
          </a:p>
        </p:txBody>
      </p:sp>
    </p:spTree>
    <p:extLst>
      <p:ext uri="{BB962C8B-B14F-4D97-AF65-F5344CB8AC3E}">
        <p14:creationId xmlns:p14="http://schemas.microsoft.com/office/powerpoint/2010/main" val="221553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C58574-6014-D01C-C178-C5F36B788B04}"/>
              </a:ext>
            </a:extLst>
          </p:cNvPr>
          <p:cNvSpPr txBox="1"/>
          <p:nvPr/>
        </p:nvSpPr>
        <p:spPr>
          <a:xfrm>
            <a:off x="1376143" y="881172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Актуальность заключения коллективного договора </a:t>
            </a:r>
          </a:p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медицинской организации в субъектах Российской Федерации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93EE09-42DC-2027-B279-B40BA73822D1}"/>
              </a:ext>
            </a:extLst>
          </p:cNvPr>
          <p:cNvSpPr txBox="1"/>
          <p:nvPr/>
        </p:nvSpPr>
        <p:spPr>
          <a:xfrm>
            <a:off x="1000006" y="1440117"/>
            <a:ext cx="898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– это важнейший инструмент договорного регулирования социально-трудовых отношений, призванный конкретизировать и улучшить нормы, </a:t>
            </a:r>
          </a:p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установленные законодательством 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9461FF-42D5-DB61-0FB3-6A5D6FEF8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1" y="1992520"/>
            <a:ext cx="2432383" cy="2910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40D9F7-CD70-F04E-FA13-716F48BB50FF}"/>
              </a:ext>
            </a:extLst>
          </p:cNvPr>
          <p:cNvSpPr txBox="1"/>
          <p:nvPr/>
        </p:nvSpPr>
        <p:spPr>
          <a:xfrm>
            <a:off x="2720818" y="2323121"/>
            <a:ext cx="75218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Понятие коллективного договора закреплены в статьях 5, 9 и 40 Трудового кодекса РФ</a:t>
            </a:r>
          </a:p>
          <a:p>
            <a:endParaRPr lang="ru-R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Трудовые отношения и иные непосредственно связанные с ними отношения регулируются также коллективными договорами, соглашениями и локальными нормативными актами, содержащими нормы трудового права (статья 5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171450" algn="just">
              <a:buFont typeface="Wingdings" panose="05000000000000000000" pitchFamily="2" charset="2"/>
              <a:buChar char="ü"/>
            </a:pPr>
            <a:endParaRPr lang="ru-R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является одной из форм регулирования трудовых отношений (статья 9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«Коллективный договор – правовой акт, регулирующий социально-трудовые отношения  в организации  или у индивидуального предпринимателя и заключаемый работниками и работодателями в лице их представителей» (статья 40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54713F-7CE2-11B6-F940-303F92C59900}"/>
              </a:ext>
            </a:extLst>
          </p:cNvPr>
          <p:cNvSpPr txBox="1"/>
          <p:nvPr/>
        </p:nvSpPr>
        <p:spPr>
          <a:xfrm>
            <a:off x="717751" y="4939222"/>
            <a:ext cx="8982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Коллективные договоры не могут содержать условий, ограничивающих права или снижающих уровень гарантий работников по сравнению с установленными трудовым законодательством и иными нормативными правовыми актами, содержащими нормы трудового права. Если такие условия включены в коллективный договор, то они не подлежат применению. </a:t>
            </a:r>
            <a:endParaRPr lang="ru-RU" sz="1400" dirty="0">
              <a:solidFill>
                <a:srgbClr val="009C95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010849-110E-25AA-A2F2-4BA7D84E7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980" y="4902729"/>
            <a:ext cx="6953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8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55008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839783" y="196650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" y="3386340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9802" y="745857"/>
            <a:ext cx="8663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Ошибки, допускаемые сторонами социального партнерства при подготовке и принятии коллективного договора</a:t>
            </a:r>
            <a:endParaRPr lang="ru-RU" sz="16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4839782" y="3848005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84083" y="1320174"/>
            <a:ext cx="3916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Вопрос о применении дисциплинарного взыскания передается на рассмотрение трудового коллектива.</a:t>
            </a:r>
          </a:p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Порядок применения дисциплинарного взыскания производится с нарушением ст. ст. 192, 193 Трудового кодекса РФ.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71002" y="1308748"/>
            <a:ext cx="4596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Статья 193 Трудового кодекса РФ:</a:t>
            </a:r>
            <a:endParaRPr lang="ru-RU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Правом применения дисциплинарного взыскания обладает исключительно работодатель.</a:t>
            </a:r>
          </a:p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применении дисциплинарного взыскания необходимо руководствоваться нормами ст. ст. 192, 193 Трудового кодекса РФ.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8774" y="3191874"/>
            <a:ext cx="3727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Устанавливается продолжительность дополнительного оплачиваемого отпуска работникам, занятым на работах с вредными и (или) опасными и иными особыми условиями труда </a:t>
            </a:r>
            <a:r>
              <a:rPr lang="ru-RU" sz="15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менее 7 календарных дней.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63471" y="2633327"/>
            <a:ext cx="470397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Ст. 117 Трудового кодекса РФ:</a:t>
            </a:r>
            <a:endParaRPr lang="ru-RU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Ежегодный дополнительный оплачиваемый отпуск предоставляется работникам, условия труда на рабочих местах которых по</a:t>
            </a:r>
          </a:p>
          <a:p>
            <a:pPr algn="ctr"/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результатам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специальной оценки условий труда отнесены к вредным условиям труда 2, 3 или 4 степени либо опасным условиям труда. Минимальная продолжительность ежегодного дополнительного оплачиваемого отпуска работникам, указанным в 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части первой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настоящей статьи, составляет </a:t>
            </a:r>
            <a:r>
              <a:rPr lang="ru-RU" sz="11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 календарных дней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ctr"/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Продолжительность ежегодного дополнительного оплачиваемого отпуска конкретного работника устанавливается трудовым </a:t>
            </a:r>
          </a:p>
          <a:p>
            <a:pPr algn="ctr"/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договором на основании отраслевого (межотраслевого) соглашения</a:t>
            </a:r>
          </a:p>
          <a:p>
            <a:pPr algn="ctr"/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 коллективного договора с учетом 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результатов</a:t>
            </a:r>
            <a:r>
              <a:rPr lang="ru-RU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специальной оценки условий труда.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" y="4996273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39605" y="4974931"/>
            <a:ext cx="3600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заключении коллективного договора не учитываются изменения, вносимые в действующее трудовое законодательство РФ.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77096" y="5216351"/>
            <a:ext cx="487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Необходимо руководствоваться действующей редакцией Трудового кодекса РФ и других федеральных законов.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4780297" y="5321267"/>
            <a:ext cx="1131217" cy="184666"/>
          </a:xfrm>
          <a:prstGeom prst="rightArrow">
            <a:avLst/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65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:a16="http://schemas.microsoft.com/office/drawing/2014/main" xmlns="" id="{CD8DBCBF-D4EB-2AA6-5DBE-0C863C55DEE4}"/>
              </a:ext>
            </a:extLst>
          </p:cNvPr>
          <p:cNvSpPr txBox="1"/>
          <p:nvPr/>
        </p:nvSpPr>
        <p:spPr>
          <a:xfrm>
            <a:off x="1032861" y="2721458"/>
            <a:ext cx="8626090" cy="172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44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Благодарим за внимание! 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4F1930-4080-E0FC-566C-218BA0438E06}"/>
              </a:ext>
            </a:extLst>
          </p:cNvPr>
          <p:cNvSpPr txBox="1"/>
          <p:nvPr/>
        </p:nvSpPr>
        <p:spPr>
          <a:xfrm>
            <a:off x="1376142" y="806503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Заключение коллективного договора – право или обязанность сторон социального партнерства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307BAF7-B102-CE4A-2DFD-F45497D9AC67}"/>
              </a:ext>
            </a:extLst>
          </p:cNvPr>
          <p:cNvSpPr/>
          <p:nvPr/>
        </p:nvSpPr>
        <p:spPr>
          <a:xfrm>
            <a:off x="1376143" y="1398963"/>
            <a:ext cx="7821668" cy="660358"/>
          </a:xfrm>
          <a:prstGeom prst="roundRect">
            <a:avLst/>
          </a:prstGeom>
          <a:gradFill flip="none" rotWithShape="1"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Исходя из норм Трудового кодекса РФ каждая из сторон имеет </a:t>
            </a:r>
            <a:r>
              <a:rPr lang="ru-RU" sz="1400" b="1" i="1" u="sng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право</a:t>
            </a:r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заключать коллективный договор. Такое право закреплено: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62DEEE-DCB1-BB3D-448D-846BDF7CD820}"/>
              </a:ext>
            </a:extLst>
          </p:cNvPr>
          <p:cNvSpPr/>
          <p:nvPr/>
        </p:nvSpPr>
        <p:spPr>
          <a:xfrm>
            <a:off x="1624468" y="2463326"/>
            <a:ext cx="2617264" cy="1085210"/>
          </a:xfrm>
          <a:prstGeom prst="rect">
            <a:avLst/>
          </a:prstGeom>
          <a:gradFill flip="none" rotWithShape="1">
            <a:gsLst>
              <a:gs pos="8939">
                <a:srgbClr val="0070C0"/>
              </a:gs>
              <a:gs pos="32000">
                <a:srgbClr val="009C95">
                  <a:tint val="66000"/>
                  <a:satMod val="160000"/>
                  <a:alpha val="94000"/>
                </a:srgbClr>
              </a:gs>
              <a:gs pos="59000">
                <a:srgbClr val="009C95">
                  <a:tint val="44500"/>
                  <a:satMod val="160000"/>
                  <a:alpha val="70000"/>
                </a:srgbClr>
              </a:gs>
              <a:gs pos="100000">
                <a:srgbClr val="009C95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работников –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статье 21 Трудового кодекса РФ</a:t>
            </a:r>
            <a:endParaRPr lang="ru-RU" sz="1400" dirty="0">
              <a:solidFill>
                <a:schemeClr val="tx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DAAC354-9909-FE00-799D-995DFA4B1325}"/>
              </a:ext>
            </a:extLst>
          </p:cNvPr>
          <p:cNvSpPr/>
          <p:nvPr/>
        </p:nvSpPr>
        <p:spPr>
          <a:xfrm>
            <a:off x="6580547" y="2463326"/>
            <a:ext cx="2617264" cy="1085210"/>
          </a:xfrm>
          <a:prstGeom prst="rect">
            <a:avLst/>
          </a:prstGeom>
          <a:gradFill flip="none" rotWithShape="1">
            <a:gsLst>
              <a:gs pos="8939">
                <a:srgbClr val="0070C0"/>
              </a:gs>
              <a:gs pos="32000">
                <a:srgbClr val="009C95">
                  <a:tint val="66000"/>
                  <a:satMod val="160000"/>
                  <a:alpha val="94000"/>
                </a:srgbClr>
              </a:gs>
              <a:gs pos="59000">
                <a:srgbClr val="009C95">
                  <a:tint val="44500"/>
                  <a:satMod val="160000"/>
                  <a:alpha val="70000"/>
                </a:srgbClr>
              </a:gs>
              <a:gs pos="100000">
                <a:srgbClr val="009C95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работодателей –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статье 22 Трудового кодекса РФ</a:t>
            </a:r>
            <a:endParaRPr lang="ru-RU" sz="1400" dirty="0">
              <a:solidFill>
                <a:schemeClr val="tx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7E7721-F5C9-1272-0072-90F809ECBCFA}"/>
              </a:ext>
            </a:extLst>
          </p:cNvPr>
          <p:cNvSpPr txBox="1"/>
          <p:nvPr/>
        </p:nvSpPr>
        <p:spPr>
          <a:xfrm>
            <a:off x="1059343" y="3714321"/>
            <a:ext cx="8573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Вместе с тем, обязательность вступления в переговоры о заключении коллективного договора и определения своих представителей для работодателя может быть обязанностью в соответствии с частью 2 статей 22 и 36 Трудового кодекса РФ в том случае, если :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7935E6-4545-41DD-AFC2-943F42EF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75" y="4460670"/>
            <a:ext cx="1228535" cy="1117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08B668-3954-FB90-A456-7CE50BDB9802}"/>
              </a:ext>
            </a:extLst>
          </p:cNvPr>
          <p:cNvSpPr txBox="1"/>
          <p:nvPr/>
        </p:nvSpPr>
        <p:spPr>
          <a:xfrm>
            <a:off x="2041880" y="4618771"/>
            <a:ext cx="7621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первичная профсоюзная организация выступила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инициатором коллективных переговоров. В этом случае заключение коллективного договора </a:t>
            </a:r>
            <a:r>
              <a:rPr lang="ru-RU" sz="1400" dirty="0">
                <a:solidFill>
                  <a:srgbClr val="009C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работодателя будет обязанностью, а не правом.</a:t>
            </a:r>
            <a:endParaRPr lang="ru-RU" sz="1400" b="1" i="1" dirty="0">
              <a:solidFill>
                <a:srgbClr val="009C9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E74150AB-625E-9656-0529-66CA7E4FFC68}"/>
              </a:ext>
            </a:extLst>
          </p:cNvPr>
          <p:cNvSpPr/>
          <p:nvPr/>
        </p:nvSpPr>
        <p:spPr>
          <a:xfrm>
            <a:off x="2933100" y="2097614"/>
            <a:ext cx="232475" cy="327418"/>
          </a:xfrm>
          <a:prstGeom prst="downArrow">
            <a:avLst>
              <a:gd name="adj1" fmla="val 72386"/>
              <a:gd name="adj2" fmla="val 50000"/>
            </a:avLst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xmlns="" id="{3863B221-ADCA-9051-F5B7-5624C77512D8}"/>
              </a:ext>
            </a:extLst>
          </p:cNvPr>
          <p:cNvSpPr/>
          <p:nvPr/>
        </p:nvSpPr>
        <p:spPr>
          <a:xfrm>
            <a:off x="7656704" y="2101586"/>
            <a:ext cx="232475" cy="327418"/>
          </a:xfrm>
          <a:prstGeom prst="downArrow">
            <a:avLst>
              <a:gd name="adj1" fmla="val 72386"/>
              <a:gd name="adj2" fmla="val 50000"/>
            </a:avLst>
          </a:prstGeom>
          <a:solidFill>
            <a:srgbClr val="009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1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FB75BE-164C-F926-B77E-9C08371FF7FB}"/>
              </a:ext>
            </a:extLst>
          </p:cNvPr>
          <p:cNvSpPr txBox="1"/>
          <p:nvPr/>
        </p:nvSpPr>
        <p:spPr>
          <a:xfrm>
            <a:off x="1469133" y="958012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Необходимость  заключения коллективного договора для работодателя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040036-FFC6-3B3C-CC4C-0DEA68C12EE2}"/>
              </a:ext>
            </a:extLst>
          </p:cNvPr>
          <p:cNvSpPr txBox="1"/>
          <p:nvPr/>
        </p:nvSpPr>
        <p:spPr>
          <a:xfrm>
            <a:off x="1037339" y="1383425"/>
            <a:ext cx="8982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Заключение коллективного договора позволяет работодателю урегулировать сразу несколько вопросов внутри медицинской организации: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FFD8434-274C-20A6-D32F-2EFCF637673B}"/>
              </a:ext>
            </a:extLst>
          </p:cNvPr>
          <p:cNvSpPr/>
          <p:nvPr/>
        </p:nvSpPr>
        <p:spPr>
          <a:xfrm>
            <a:off x="294928" y="2054089"/>
            <a:ext cx="2137837" cy="523220"/>
          </a:xfrm>
          <a:prstGeom prst="rect">
            <a:avLst/>
          </a:prstGeom>
          <a:solidFill>
            <a:srgbClr val="00A1E4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FFFF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Регламентировать трудовые отношения </a:t>
            </a:r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3048107-A0A1-2AEE-D0C9-F4A49CAF6991}"/>
              </a:ext>
            </a:extLst>
          </p:cNvPr>
          <p:cNvSpPr/>
          <p:nvPr/>
        </p:nvSpPr>
        <p:spPr>
          <a:xfrm>
            <a:off x="282631" y="2879118"/>
            <a:ext cx="2137837" cy="523220"/>
          </a:xfrm>
          <a:prstGeom prst="rect">
            <a:avLst/>
          </a:prstGeom>
          <a:solidFill>
            <a:srgbClr val="00A1E4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FFFF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Ввести положения о запрете забастовок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E24AE1E-F777-4F25-0191-B6683BD50C49}"/>
              </a:ext>
            </a:extLst>
          </p:cNvPr>
          <p:cNvSpPr/>
          <p:nvPr/>
        </p:nvSpPr>
        <p:spPr>
          <a:xfrm>
            <a:off x="267169" y="3704147"/>
            <a:ext cx="2137837" cy="738664"/>
          </a:xfrm>
          <a:prstGeom prst="rect">
            <a:avLst/>
          </a:prstGeom>
          <a:solidFill>
            <a:srgbClr val="00A1E4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FFFF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Сократить объем кадрового документооборота</a:t>
            </a:r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5B17939-D988-9586-819A-4980A536B808}"/>
              </a:ext>
            </a:extLst>
          </p:cNvPr>
          <p:cNvSpPr/>
          <p:nvPr/>
        </p:nvSpPr>
        <p:spPr>
          <a:xfrm>
            <a:off x="283304" y="4774543"/>
            <a:ext cx="2105569" cy="738664"/>
          </a:xfrm>
          <a:prstGeom prst="rect">
            <a:avLst/>
          </a:prstGeom>
          <a:solidFill>
            <a:srgbClr val="00A1E4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FFFF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Управлять налоговой нагрузкой </a:t>
            </a:r>
          </a:p>
          <a:p>
            <a:pPr algn="ctr"/>
            <a:endParaRPr lang="ru-RU" sz="1400" dirty="0">
              <a:solidFill>
                <a:srgbClr val="FFFFFF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9" name="Стрелка вниз 25">
            <a:extLst>
              <a:ext uri="{FF2B5EF4-FFF2-40B4-BE49-F238E27FC236}">
                <a16:creationId xmlns:a16="http://schemas.microsoft.com/office/drawing/2014/main" xmlns="" id="{D6D43D8C-4E11-55F1-6711-671316BCA513}"/>
              </a:ext>
            </a:extLst>
          </p:cNvPr>
          <p:cNvSpPr/>
          <p:nvPr/>
        </p:nvSpPr>
        <p:spPr>
          <a:xfrm rot="16200000">
            <a:off x="2498417" y="2147131"/>
            <a:ext cx="197575" cy="328876"/>
          </a:xfrm>
          <a:prstGeom prst="downArrow">
            <a:avLst/>
          </a:prstGeom>
          <a:gradFill>
            <a:gsLst>
              <a:gs pos="89392">
                <a:srgbClr val="CA2324"/>
              </a:gs>
              <a:gs pos="0">
                <a:srgbClr val="0099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Стрелка вниз 25">
            <a:extLst>
              <a:ext uri="{FF2B5EF4-FFF2-40B4-BE49-F238E27FC236}">
                <a16:creationId xmlns:a16="http://schemas.microsoft.com/office/drawing/2014/main" xmlns="" id="{417352AD-2F2F-A3BE-1F73-6D891DB74CAB}"/>
              </a:ext>
            </a:extLst>
          </p:cNvPr>
          <p:cNvSpPr/>
          <p:nvPr/>
        </p:nvSpPr>
        <p:spPr>
          <a:xfrm rot="16200000">
            <a:off x="2510205" y="3008168"/>
            <a:ext cx="197575" cy="328876"/>
          </a:xfrm>
          <a:prstGeom prst="downArrow">
            <a:avLst/>
          </a:prstGeom>
          <a:gradFill>
            <a:gsLst>
              <a:gs pos="89392">
                <a:srgbClr val="CA2324"/>
              </a:gs>
              <a:gs pos="0">
                <a:srgbClr val="0099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Стрелка вниз 25">
            <a:extLst>
              <a:ext uri="{FF2B5EF4-FFF2-40B4-BE49-F238E27FC236}">
                <a16:creationId xmlns:a16="http://schemas.microsoft.com/office/drawing/2014/main" xmlns="" id="{1CDA0835-16C9-EF84-BFBC-E2DE3538181A}"/>
              </a:ext>
            </a:extLst>
          </p:cNvPr>
          <p:cNvSpPr/>
          <p:nvPr/>
        </p:nvSpPr>
        <p:spPr>
          <a:xfrm rot="16200000">
            <a:off x="2465922" y="3910452"/>
            <a:ext cx="197575" cy="328876"/>
          </a:xfrm>
          <a:prstGeom prst="downArrow">
            <a:avLst/>
          </a:prstGeom>
          <a:gradFill>
            <a:gsLst>
              <a:gs pos="89392">
                <a:srgbClr val="CA2324"/>
              </a:gs>
              <a:gs pos="0">
                <a:srgbClr val="0099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" name="Стрелка вниз 25">
            <a:extLst>
              <a:ext uri="{FF2B5EF4-FFF2-40B4-BE49-F238E27FC236}">
                <a16:creationId xmlns:a16="http://schemas.microsoft.com/office/drawing/2014/main" xmlns="" id="{CC454186-078A-DECF-A0CD-06818CFFC08F}"/>
              </a:ext>
            </a:extLst>
          </p:cNvPr>
          <p:cNvSpPr/>
          <p:nvPr/>
        </p:nvSpPr>
        <p:spPr>
          <a:xfrm rot="16200000">
            <a:off x="2454524" y="4988200"/>
            <a:ext cx="197575" cy="328876"/>
          </a:xfrm>
          <a:prstGeom prst="downArrow">
            <a:avLst/>
          </a:prstGeom>
          <a:gradFill>
            <a:gsLst>
              <a:gs pos="89392">
                <a:srgbClr val="CA2324"/>
              </a:gs>
              <a:gs pos="0">
                <a:srgbClr val="0099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993CD85A-A707-2DC2-6966-C65563348F24}"/>
              </a:ext>
            </a:extLst>
          </p:cNvPr>
          <p:cNvSpPr/>
          <p:nvPr/>
        </p:nvSpPr>
        <p:spPr>
          <a:xfrm>
            <a:off x="2797516" y="2088133"/>
            <a:ext cx="7238367" cy="523220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Путем установления показателей премирования, систем доплат и надбавок, направленных на усиление их мотивации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03E478D-345C-218C-3990-42CF7B86C286}"/>
              </a:ext>
            </a:extLst>
          </p:cNvPr>
          <p:cNvSpPr/>
          <p:nvPr/>
        </p:nvSpPr>
        <p:spPr>
          <a:xfrm>
            <a:off x="2781610" y="2916179"/>
            <a:ext cx="7238367" cy="523220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условии выполнения работодателями всех условий коллективных договоров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C5610510-9A3E-1BE4-B2BB-FA1CAEE4BB87}"/>
              </a:ext>
            </a:extLst>
          </p:cNvPr>
          <p:cNvSpPr/>
          <p:nvPr/>
        </p:nvSpPr>
        <p:spPr>
          <a:xfrm>
            <a:off x="2781609" y="3758007"/>
            <a:ext cx="7238367" cy="630943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с приложениями позволяет объединить все локальные нормативные акты, касающиеся гарантий и компенсаций в одном документе, что снижает нагрузку кадровой службы 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3D244050-CD71-727A-B19E-98A60B4989B0}"/>
              </a:ext>
            </a:extLst>
          </p:cNvPr>
          <p:cNvSpPr/>
          <p:nvPr/>
        </p:nvSpPr>
        <p:spPr>
          <a:xfrm>
            <a:off x="2781608" y="4882265"/>
            <a:ext cx="7238367" cy="523220"/>
          </a:xfrm>
          <a:prstGeom prst="roundRect">
            <a:avLst/>
          </a:prstGeom>
          <a:solidFill>
            <a:srgbClr val="97C22D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Путем уменьшения налоговой нагрузки по налогу на прибыль и на доходы физических лиц</a:t>
            </a:r>
          </a:p>
        </p:txBody>
      </p:sp>
    </p:spTree>
    <p:extLst>
      <p:ext uri="{BB962C8B-B14F-4D97-AF65-F5344CB8AC3E}">
        <p14:creationId xmlns:p14="http://schemas.microsoft.com/office/powerpoint/2010/main" val="10830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789E50-D7F7-F93A-66B0-63C69570D3E6}"/>
              </a:ext>
            </a:extLst>
          </p:cNvPr>
          <p:cNvSpPr txBox="1"/>
          <p:nvPr/>
        </p:nvSpPr>
        <p:spPr>
          <a:xfrm>
            <a:off x="1387614" y="799063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как инструмент управления налоговой нагрузкой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4FD9B7-F729-46E4-CAB5-D693F89C2475}"/>
              </a:ext>
            </a:extLst>
          </p:cNvPr>
          <p:cNvSpPr txBox="1"/>
          <p:nvPr/>
        </p:nvSpPr>
        <p:spPr>
          <a:xfrm>
            <a:off x="242761" y="1235511"/>
            <a:ext cx="3213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Налоговым кодексом РФ расходы на оплату труда уменьшают налоговую базу по налогу на прибыль, а также:  </a:t>
            </a:r>
            <a:endParaRPr lang="ru-RU" sz="1400" b="1" dirty="0">
              <a:solidFill>
                <a:srgbClr val="009C9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A62D33-0053-CB7B-DA4B-FC42F19C9BCD}"/>
              </a:ext>
            </a:extLst>
          </p:cNvPr>
          <p:cNvSpPr txBox="1"/>
          <p:nvPr/>
        </p:nvSpPr>
        <p:spPr>
          <a:xfrm>
            <a:off x="0" y="2191130"/>
            <a:ext cx="283619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стимулирующие начисления и надбавки;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компенсационные выплаты;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премии и единовременные поощрительные начисления;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расходы, связанные с содержанием работников,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том числе   предусмотренные коллективными договорами </a:t>
            </a:r>
          </a:p>
          <a:p>
            <a:pPr algn="ctr"/>
            <a:endParaRPr lang="ru-RU" sz="1400" dirty="0">
              <a:solidFill>
                <a:srgbClr val="000000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4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255 Налогового кодекса РФ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92E052-4F4B-63D2-B369-CF97E7895960}"/>
              </a:ext>
            </a:extLst>
          </p:cNvPr>
          <p:cNvSpPr txBox="1"/>
          <p:nvPr/>
        </p:nvSpPr>
        <p:spPr>
          <a:xfrm>
            <a:off x="5687878" y="1255006"/>
            <a:ext cx="476117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Отдельно законодатель оговорил, что облагаемую базу по налогу на прибыль, уменьшают предусмотренные коллективным договором расходы в виде: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средств, перечисляемых профсоюзным организациям;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расходов на любые виды вознаграждений руководству или работникам помимо тех, которые выплачиваются на основании трудовых договоров (контрактов);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материальной помощи работникам; </a:t>
            </a:r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умм на оплату дополнительно предоставляемых по коллективному договору отпусков работникам; </a:t>
            </a:r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надбавок к пенсиям, единовременных пособий уходящим на пенсию ветеранам труда, компенсационных начислений в связи с повышением цен;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умм на оплату проезда к месту работы и обратно транспортом общего пользования, специальными маршрутами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ст.270 </a:t>
            </a:r>
            <a:r>
              <a:rPr lang="ru-RU" sz="14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Налогового кодекса </a:t>
            </a:r>
            <a:r>
              <a:rPr lang="ru-RU" sz="1400" i="1" dirty="0">
                <a:solidFill>
                  <a:srgbClr val="0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4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ru-RU" sz="1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3843054-4B2F-749B-022D-5D0C9B0F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90" y="2234489"/>
            <a:ext cx="3020934" cy="23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5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59F48F-6169-CE97-A96D-DA730C2FEB3E}"/>
              </a:ext>
            </a:extLst>
          </p:cNvPr>
          <p:cNvSpPr txBox="1"/>
          <p:nvPr/>
        </p:nvSpPr>
        <p:spPr>
          <a:xfrm>
            <a:off x="1018143" y="84889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Важность заключения коллективного договора для работников и</a:t>
            </a:r>
          </a:p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первичной профсоюзной организации</a:t>
            </a:r>
          </a:p>
          <a:p>
            <a:pPr algn="ctr"/>
            <a:endParaRPr lang="ru-RU" sz="16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0D8A3D-DC97-3263-BABB-8808725C0D20}"/>
              </a:ext>
            </a:extLst>
          </p:cNvPr>
          <p:cNvSpPr txBox="1"/>
          <p:nvPr/>
        </p:nvSpPr>
        <p:spPr>
          <a:xfrm>
            <a:off x="1836892" y="1487888"/>
            <a:ext cx="826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999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Коллективный договор </a:t>
            </a:r>
            <a:r>
              <a:rPr lang="ru-RU" sz="1600" dirty="0">
                <a:solidFill>
                  <a:srgbClr val="00999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– это главный инструмент реализации защитной функции Профсоюза в организации, показатель эффективности работы профсоюзного комитета. В нем содержится механизм реализации законных прав Профсоюза, что способствует его активной деятельности в организации и служит мотивационным фактором для вступления в </a:t>
            </a:r>
            <a:r>
              <a:rPr lang="ru-RU" sz="1600" dirty="0" smtClean="0">
                <a:solidFill>
                  <a:srgbClr val="00999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Lato" panose="020F0502020204030203" pitchFamily="34" charset="0"/>
              </a:rPr>
              <a:t>Профсоюз.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615542-C663-0BF4-34C3-8D281BB5FB89}"/>
              </a:ext>
            </a:extLst>
          </p:cNvPr>
          <p:cNvSpPr txBox="1"/>
          <p:nvPr/>
        </p:nvSpPr>
        <p:spPr>
          <a:xfrm>
            <a:off x="341889" y="3005931"/>
            <a:ext cx="8130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A1E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Коллективный договор</a:t>
            </a:r>
            <a:r>
              <a:rPr lang="ru-RU" sz="1600" b="1" dirty="0">
                <a:solidFill>
                  <a:srgbClr val="00A1E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A1E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устанавливает права и гарантии, улучшающие поло­жение работников по сравнению с действующим законода­тельством                   Российской </a:t>
            </a:r>
            <a:r>
              <a:rPr lang="ru-RU" sz="1600" dirty="0" smtClean="0">
                <a:solidFill>
                  <a:srgbClr val="00A1E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Федерации. </a:t>
            </a:r>
            <a:endParaRPr lang="ru-RU" sz="1600" dirty="0">
              <a:solidFill>
                <a:srgbClr val="00A1E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7ED8C5-114A-8604-0F05-6758DA5D557B}"/>
              </a:ext>
            </a:extLst>
          </p:cNvPr>
          <p:cNvSpPr txBox="1"/>
          <p:nvPr/>
        </p:nvSpPr>
        <p:spPr>
          <a:xfrm>
            <a:off x="1836892" y="4248860"/>
            <a:ext cx="81304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A232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Работникам медицинских организаций следует понимать, что большинство из них не смогут в одиночку добиться улучшения условий труда, того уровня гарантий и компенсаций, которых может добиться Профсоюз в процессе коллективных </a:t>
            </a:r>
            <a:r>
              <a:rPr lang="ru-RU" sz="1600" dirty="0" smtClean="0">
                <a:solidFill>
                  <a:srgbClr val="CA2324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переговоров. </a:t>
            </a:r>
            <a:endParaRPr lang="ru-RU" sz="1600" dirty="0">
              <a:solidFill>
                <a:srgbClr val="CA23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7935E6-4545-41DD-AFC2-943F42EF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9" y="1349576"/>
            <a:ext cx="1352508" cy="1230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5A8149-844E-9521-AF56-593CEE6AE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840" y="2750953"/>
            <a:ext cx="1400524" cy="12744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AB513F-8142-C2AC-03E7-1D92A81B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69" y="4029834"/>
            <a:ext cx="1259874" cy="11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9C95">
                <a:alpha val="35000"/>
              </a:srgbClr>
            </a:gs>
            <a:gs pos="40000">
              <a:srgbClr val="009C95">
                <a:alpha val="57000"/>
              </a:srgbClr>
            </a:gs>
            <a:gs pos="66000">
              <a:srgbClr val="FFFF00">
                <a:alpha val="11000"/>
              </a:srgb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DC7A0F-2A00-4887-DF06-B009F2CB43C9}"/>
              </a:ext>
            </a:extLst>
          </p:cNvPr>
          <p:cNvSpPr txBox="1"/>
          <p:nvPr/>
        </p:nvSpPr>
        <p:spPr>
          <a:xfrm>
            <a:off x="825389" y="820448"/>
            <a:ext cx="889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подготовки и принятия коллективного договора в медицинской организации. Определение полномочных представителей сторон социального </a:t>
            </a:r>
            <a:r>
              <a:rPr lang="ru-RU" sz="1600" b="1" dirty="0" smtClean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партнерства.</a:t>
            </a:r>
            <a:endParaRPr lang="ru-RU" sz="16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51683E-AE5C-78F8-E184-89DC8C4A1E4A}"/>
              </a:ext>
            </a:extLst>
          </p:cNvPr>
          <p:cNvSpPr txBox="1"/>
          <p:nvPr/>
        </p:nvSpPr>
        <p:spPr>
          <a:xfrm>
            <a:off x="655454" y="1434621"/>
            <a:ext cx="9480438" cy="917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r>
              <a:rPr lang="ru-RU" sz="16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Трудовым кодексом РФ предусмотрена </a:t>
            </a:r>
            <a:r>
              <a:rPr lang="ru-RU" sz="1600" b="1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особая процедура подготовки и принятия коллективного договора.</a:t>
            </a:r>
            <a:r>
              <a:rPr lang="ru-RU" sz="1600" dirty="0">
                <a:solidFill>
                  <a:srgbClr val="009C95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Требование ее соблюдения обязательно, иначе коллективный договор может быть признан недействующим, а применение налоговых льгот неправомерным. 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74AFEF5-A3CA-0C82-EA62-E39976875F54}"/>
              </a:ext>
            </a:extLst>
          </p:cNvPr>
          <p:cNvSpPr/>
          <p:nvPr/>
        </p:nvSpPr>
        <p:spPr>
          <a:xfrm>
            <a:off x="240435" y="2598928"/>
            <a:ext cx="3029708" cy="814005"/>
          </a:xfrm>
          <a:prstGeom prst="roundRect">
            <a:avLst/>
          </a:prstGeom>
          <a:gradFill>
            <a:gsLst>
              <a:gs pos="18000">
                <a:srgbClr val="009C95">
                  <a:alpha val="35000"/>
                </a:srgbClr>
              </a:gs>
              <a:gs pos="40000">
                <a:srgbClr val="009C95">
                  <a:alpha val="57000"/>
                </a:srgbClr>
              </a:gs>
              <a:gs pos="66000">
                <a:srgbClr val="FFFF0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scene3d>
            <a:camera prst="orthographicFront"/>
            <a:lightRig rig="threePt" dir="t"/>
          </a:scene3d>
          <a:sp3d prstMaterial="translucent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Коллективный договор может заключаться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9419318-B684-D700-D3E1-8034D0538CC0}"/>
              </a:ext>
            </a:extLst>
          </p:cNvPr>
          <p:cNvCxnSpPr/>
          <p:nvPr/>
        </p:nvCxnSpPr>
        <p:spPr>
          <a:xfrm flipV="1">
            <a:off x="3358195" y="2598928"/>
            <a:ext cx="2112021" cy="2508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2D54EC6F-BA1B-42EC-4BC9-B3D161EE6461}"/>
              </a:ext>
            </a:extLst>
          </p:cNvPr>
          <p:cNvCxnSpPr/>
          <p:nvPr/>
        </p:nvCxnSpPr>
        <p:spPr>
          <a:xfrm>
            <a:off x="3358195" y="3091158"/>
            <a:ext cx="201491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45FB115F-D40D-95CC-0B97-0D376392212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358195" y="3309642"/>
            <a:ext cx="2063468" cy="30632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30FB59-4807-2280-2DB3-34531F41BF72}"/>
              </a:ext>
            </a:extLst>
          </p:cNvPr>
          <p:cNvSpPr txBox="1"/>
          <p:nvPr/>
        </p:nvSpPr>
        <p:spPr>
          <a:xfrm>
            <a:off x="5470216" y="2409021"/>
            <a:ext cx="4224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организации в целом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B6733E-5FFA-0CA4-2619-E47276886744}"/>
              </a:ext>
            </a:extLst>
          </p:cNvPr>
          <p:cNvSpPr txBox="1"/>
          <p:nvPr/>
        </p:nvSpPr>
        <p:spPr>
          <a:xfrm>
            <a:off x="5373112" y="2931631"/>
            <a:ext cx="464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филиалах, представительствах организации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096E11-A233-BA72-9DA4-7C80A1134720}"/>
              </a:ext>
            </a:extLst>
          </p:cNvPr>
          <p:cNvSpPr txBox="1"/>
          <p:nvPr/>
        </p:nvSpPr>
        <p:spPr>
          <a:xfrm>
            <a:off x="5421663" y="3446686"/>
            <a:ext cx="4224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иных обособленных подразделениях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062E62-F462-734F-62A2-53D4BA9BB656}"/>
              </a:ext>
            </a:extLst>
          </p:cNvPr>
          <p:cNvSpPr txBox="1"/>
          <p:nvPr/>
        </p:nvSpPr>
        <p:spPr>
          <a:xfrm>
            <a:off x="474905" y="4012159"/>
            <a:ext cx="9784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проведения коллективных переговоров по подготовке, заключению или изменению коллективного договора в филиале, представительстве или ином обособленном структурном подразделении организации, работодатель наделяет необходимыми полномочиями руководителя этого подразделения или иное лицо в соответствии с частью 1 статьи 33 Трудового кодекса РФ. </a:t>
            </a:r>
          </a:p>
          <a:p>
            <a:pPr algn="ctr"/>
            <a:r>
              <a:rPr lang="ru-RU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 этом правом представлять интересы работников наделяется представитель работников этого подразделения, определяемый в соответствии с правилами, предусмотренными для ведения коллективных переговоров в организации в целом (ч. 2 - 5 статьи 37 Трудового кодекса РФ).</a:t>
            </a:r>
          </a:p>
        </p:txBody>
      </p:sp>
    </p:spTree>
    <p:extLst>
      <p:ext uri="{BB962C8B-B14F-4D97-AF65-F5344CB8AC3E}">
        <p14:creationId xmlns:p14="http://schemas.microsoft.com/office/powerpoint/2010/main" val="225470743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1">
      <a:dk1>
        <a:srgbClr val="000000"/>
      </a:dk1>
      <a:lt1>
        <a:srgbClr val="BFBFBF"/>
      </a:lt1>
      <a:dk2>
        <a:srgbClr val="D8D8D8"/>
      </a:dk2>
      <a:lt2>
        <a:srgbClr val="F2F2F2"/>
      </a:lt2>
      <a:accent1>
        <a:srgbClr val="E48312"/>
      </a:accent1>
      <a:accent2>
        <a:srgbClr val="A5A5A5"/>
      </a:accent2>
      <a:accent3>
        <a:srgbClr val="BFBFBF"/>
      </a:accent3>
      <a:accent4>
        <a:srgbClr val="595959"/>
      </a:accent4>
      <a:accent5>
        <a:srgbClr val="7F7F7F"/>
      </a:accent5>
      <a:accent6>
        <a:srgbClr val="3F3F3F"/>
      </a:accent6>
      <a:hlink>
        <a:srgbClr val="595959"/>
      </a:hlink>
      <a:folHlink>
        <a:srgbClr val="8C8C8C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-pres-16x9" id="{20094823-1A6D-D64D-97EE-E9E42420B2B7}" vid="{FBC73D24-3337-7D45-8083-66DE1A3D8CD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3016</TotalTime>
  <Words>5640</Words>
  <Application>Microsoft Office PowerPoint</Application>
  <PresentationFormat>Произвольный</PresentationFormat>
  <Paragraphs>469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Василихин Егор Анатольевич</dc:creator>
  <cp:lastModifiedBy>35-31</cp:lastModifiedBy>
  <cp:revision>156</cp:revision>
  <cp:lastPrinted>2022-09-13T07:43:59Z</cp:lastPrinted>
  <dcterms:modified xsi:type="dcterms:W3CDTF">2022-11-21T07:14:43Z</dcterms:modified>
</cp:coreProperties>
</file>