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9" r:id="rId4"/>
    <p:sldId id="258" r:id="rId5"/>
    <p:sldId id="268" r:id="rId6"/>
    <p:sldId id="267" r:id="rId7"/>
    <p:sldId id="271" r:id="rId8"/>
    <p:sldId id="266" r:id="rId9"/>
    <p:sldId id="265" r:id="rId10"/>
    <p:sldId id="264" r:id="rId11"/>
    <p:sldId id="263" r:id="rId12"/>
    <p:sldId id="262" r:id="rId13"/>
    <p:sldId id="261" r:id="rId14"/>
    <p:sldId id="25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9"/>
    <a:srgbClr val="009999"/>
    <a:srgbClr val="97C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7657D-BB57-43D4-9C85-A71F4AD9A0A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22484-0FEA-48B1-8B95-96855003F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9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22484-0FEA-48B1-8B95-96855003F5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8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D501-ACCE-4AFE-B2AB-C494DB09A15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166-42AE-4DC1-8561-380D9086E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9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D501-ACCE-4AFE-B2AB-C494DB09A15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166-42AE-4DC1-8561-380D9086E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5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D501-ACCE-4AFE-B2AB-C494DB09A15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166-42AE-4DC1-8561-380D9086E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0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84;p13">
            <a:extLst>
              <a:ext uri="{FF2B5EF4-FFF2-40B4-BE49-F238E27FC236}">
                <a16:creationId xmlns="" xmlns:a16="http://schemas.microsoft.com/office/drawing/2014/main" id="{B2AECA09-3B52-CEFE-55A4-1A3BE62E70F9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" y="808"/>
            <a:ext cx="9149403" cy="68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87;p13">
            <a:extLst>
              <a:ext uri="{FF2B5EF4-FFF2-40B4-BE49-F238E27FC236}">
                <a16:creationId xmlns="" xmlns:a16="http://schemas.microsoft.com/office/drawing/2014/main" id="{88EFEDA0-1AFF-3555-78C0-1C2D97AD83F8}"/>
              </a:ext>
            </a:extLst>
          </p:cNvPr>
          <p:cNvSpPr/>
          <p:nvPr userDrawn="1"/>
        </p:nvSpPr>
        <p:spPr>
          <a:xfrm>
            <a:off x="-976562" y="1"/>
            <a:ext cx="80211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CA232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>
              <a:solidFill>
                <a:srgbClr val="CA23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92;p13">
            <a:extLst>
              <a:ext uri="{FF2B5EF4-FFF2-40B4-BE49-F238E27FC236}">
                <a16:creationId xmlns="" xmlns:a16="http://schemas.microsoft.com/office/drawing/2014/main" id="{80242B94-7374-2915-C886-307616941484}"/>
              </a:ext>
            </a:extLst>
          </p:cNvPr>
          <p:cNvSpPr txBox="1"/>
          <p:nvPr userDrawn="1"/>
        </p:nvSpPr>
        <p:spPr>
          <a:xfrm>
            <a:off x="-995635" y="74948"/>
            <a:ext cx="802891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R202 G35 B36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7" name="Google Shape;87;p13">
            <a:extLst>
              <a:ext uri="{FF2B5EF4-FFF2-40B4-BE49-F238E27FC236}">
                <a16:creationId xmlns="" xmlns:a16="http://schemas.microsoft.com/office/drawing/2014/main" id="{84984978-5DB2-5DF2-6CA4-FE9278734468}"/>
              </a:ext>
            </a:extLst>
          </p:cNvPr>
          <p:cNvSpPr/>
          <p:nvPr userDrawn="1"/>
        </p:nvSpPr>
        <p:spPr>
          <a:xfrm>
            <a:off x="-977341" y="531579"/>
            <a:ext cx="80211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3B59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92;p13">
            <a:extLst>
              <a:ext uri="{FF2B5EF4-FFF2-40B4-BE49-F238E27FC236}">
                <a16:creationId xmlns="" xmlns:a16="http://schemas.microsoft.com/office/drawing/2014/main" id="{D20349D4-60B3-300E-8B06-0917380F010B}"/>
              </a:ext>
            </a:extLst>
          </p:cNvPr>
          <p:cNvSpPr txBox="1"/>
          <p:nvPr userDrawn="1"/>
        </p:nvSpPr>
        <p:spPr>
          <a:xfrm>
            <a:off x="-996414" y="606526"/>
            <a:ext cx="802891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G59 B89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9" name="Google Shape;87;p13">
            <a:extLst>
              <a:ext uri="{FF2B5EF4-FFF2-40B4-BE49-F238E27FC236}">
                <a16:creationId xmlns="" xmlns:a16="http://schemas.microsoft.com/office/drawing/2014/main" id="{6AB932A4-C42A-05FE-3E99-352D7D7E4FDA}"/>
              </a:ext>
            </a:extLst>
          </p:cNvPr>
          <p:cNvSpPr/>
          <p:nvPr userDrawn="1"/>
        </p:nvSpPr>
        <p:spPr>
          <a:xfrm>
            <a:off x="-978120" y="1039730"/>
            <a:ext cx="80211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9C95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92;p13">
            <a:extLst>
              <a:ext uri="{FF2B5EF4-FFF2-40B4-BE49-F238E27FC236}">
                <a16:creationId xmlns="" xmlns:a16="http://schemas.microsoft.com/office/drawing/2014/main" id="{22ACD6A9-F866-0D24-76B7-7B2E2FA1F035}"/>
              </a:ext>
            </a:extLst>
          </p:cNvPr>
          <p:cNvSpPr txBox="1"/>
          <p:nvPr userDrawn="1"/>
        </p:nvSpPr>
        <p:spPr>
          <a:xfrm>
            <a:off x="-997193" y="1114676"/>
            <a:ext cx="802891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G156 B149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1" name="Google Shape;87;p13">
            <a:extLst>
              <a:ext uri="{FF2B5EF4-FFF2-40B4-BE49-F238E27FC236}">
                <a16:creationId xmlns="" xmlns:a16="http://schemas.microsoft.com/office/drawing/2014/main" id="{BA4F2A79-C037-12F0-7877-DA7207D24357}"/>
              </a:ext>
            </a:extLst>
          </p:cNvPr>
          <p:cNvSpPr/>
          <p:nvPr userDrawn="1"/>
        </p:nvSpPr>
        <p:spPr>
          <a:xfrm>
            <a:off x="-978120" y="1571307"/>
            <a:ext cx="80211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97C22D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92;p13">
            <a:extLst>
              <a:ext uri="{FF2B5EF4-FFF2-40B4-BE49-F238E27FC236}">
                <a16:creationId xmlns="" xmlns:a16="http://schemas.microsoft.com/office/drawing/2014/main" id="{0D085B99-F874-0BA6-5ECE-B30DFEA5EEEB}"/>
              </a:ext>
            </a:extLst>
          </p:cNvPr>
          <p:cNvSpPr txBox="1"/>
          <p:nvPr userDrawn="1"/>
        </p:nvSpPr>
        <p:spPr>
          <a:xfrm>
            <a:off x="-997193" y="1646254"/>
            <a:ext cx="842426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R151 G194 B45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3" name="Google Shape;87;p13">
            <a:extLst>
              <a:ext uri="{FF2B5EF4-FFF2-40B4-BE49-F238E27FC236}">
                <a16:creationId xmlns="" xmlns:a16="http://schemas.microsoft.com/office/drawing/2014/main" id="{7BD12F82-B1A8-2965-4BA2-AE653744DDF5}"/>
              </a:ext>
            </a:extLst>
          </p:cNvPr>
          <p:cNvSpPr/>
          <p:nvPr userDrawn="1"/>
        </p:nvSpPr>
        <p:spPr>
          <a:xfrm>
            <a:off x="-978120" y="2102885"/>
            <a:ext cx="80211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00A1E4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92;p13">
            <a:extLst>
              <a:ext uri="{FF2B5EF4-FFF2-40B4-BE49-F238E27FC236}">
                <a16:creationId xmlns="" xmlns:a16="http://schemas.microsoft.com/office/drawing/2014/main" id="{3EB829FE-A4F6-8368-D7EC-7E9A138F282B}"/>
              </a:ext>
            </a:extLst>
          </p:cNvPr>
          <p:cNvSpPr txBox="1"/>
          <p:nvPr userDrawn="1"/>
        </p:nvSpPr>
        <p:spPr>
          <a:xfrm>
            <a:off x="-997193" y="2177832"/>
            <a:ext cx="842426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R0 G161 B228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5" name="Google Shape;87;p13">
            <a:extLst>
              <a:ext uri="{FF2B5EF4-FFF2-40B4-BE49-F238E27FC236}">
                <a16:creationId xmlns="" xmlns:a16="http://schemas.microsoft.com/office/drawing/2014/main" id="{205EA81B-B833-CF81-A04A-669067A1216E}"/>
              </a:ext>
            </a:extLst>
          </p:cNvPr>
          <p:cNvSpPr/>
          <p:nvPr userDrawn="1"/>
        </p:nvSpPr>
        <p:spPr>
          <a:xfrm>
            <a:off x="-978120" y="2634463"/>
            <a:ext cx="802112" cy="404106"/>
          </a:xfrm>
          <a:custGeom>
            <a:avLst/>
            <a:gdLst/>
            <a:ahLst/>
            <a:cxnLst/>
            <a:rect l="l" t="t" r="r" b="b"/>
            <a:pathLst>
              <a:path w="730250" h="730250" extrusionOk="0">
                <a:moveTo>
                  <a:pt x="18923" y="17754"/>
                </a:moveTo>
                <a:lnTo>
                  <a:pt x="738924" y="17754"/>
                </a:lnTo>
                <a:lnTo>
                  <a:pt x="738924" y="737755"/>
                </a:lnTo>
                <a:lnTo>
                  <a:pt x="18923" y="737755"/>
                </a:lnTo>
                <a:lnTo>
                  <a:pt x="18923" y="17754"/>
                </a:lnTo>
                <a:close/>
              </a:path>
            </a:pathLst>
          </a:custGeom>
          <a:solidFill>
            <a:srgbClr val="70A97F">
              <a:alpha val="99000"/>
            </a:srgbClr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706" tIns="36343" rIns="72706" bIns="36343" anchor="ctr" anchorCtr="0">
            <a:noAutofit/>
          </a:bodyPr>
          <a:lstStyle/>
          <a:p>
            <a:pPr algn="ctr"/>
            <a:endParaRPr sz="954" dirty="0">
              <a:solidFill>
                <a:srgbClr val="003B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2;p13">
            <a:extLst>
              <a:ext uri="{FF2B5EF4-FFF2-40B4-BE49-F238E27FC236}">
                <a16:creationId xmlns="" xmlns:a16="http://schemas.microsoft.com/office/drawing/2014/main" id="{879651D3-14DE-31BB-A99F-1FFFB46763AE}"/>
              </a:ext>
            </a:extLst>
          </p:cNvPr>
          <p:cNvSpPr txBox="1"/>
          <p:nvPr userDrawn="1"/>
        </p:nvSpPr>
        <p:spPr>
          <a:xfrm>
            <a:off x="-997193" y="2709409"/>
            <a:ext cx="878134" cy="2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06" tIns="72706" rIns="72706" bIns="72706" anchor="ctr" anchorCtr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R112 G169 B127</a:t>
            </a:r>
            <a:endParaRPr sz="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24857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D501-ACCE-4AFE-B2AB-C494DB09A15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166-42AE-4DC1-8561-380D9086E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5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D501-ACCE-4AFE-B2AB-C494DB09A15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166-42AE-4DC1-8561-380D9086E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9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D501-ACCE-4AFE-B2AB-C494DB09A15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166-42AE-4DC1-8561-380D9086E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7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D501-ACCE-4AFE-B2AB-C494DB09A15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166-42AE-4DC1-8561-380D9086E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1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D501-ACCE-4AFE-B2AB-C494DB09A15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166-42AE-4DC1-8561-380D9086E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1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D501-ACCE-4AFE-B2AB-C494DB09A15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166-42AE-4DC1-8561-380D9086E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5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D501-ACCE-4AFE-B2AB-C494DB09A15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166-42AE-4DC1-8561-380D9086E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5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D501-ACCE-4AFE-B2AB-C494DB09A15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E166-42AE-4DC1-8561-380D9086E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6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D501-ACCE-4AFE-B2AB-C494DB09A15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E166-42AE-4DC1-8561-380D9086E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3">
            <a:extLst>
              <a:ext uri="{FF2B5EF4-FFF2-40B4-BE49-F238E27FC236}">
                <a16:creationId xmlns="" xmlns:a16="http://schemas.microsoft.com/office/drawing/2014/main" id="{CD8DBCBF-D4EB-2AA6-5DBE-0C863C55DEE4}"/>
              </a:ext>
            </a:extLst>
          </p:cNvPr>
          <p:cNvSpPr txBox="1"/>
          <p:nvPr/>
        </p:nvSpPr>
        <p:spPr>
          <a:xfrm>
            <a:off x="247507" y="2132856"/>
            <a:ext cx="8352928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Видеолекция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 Методическому пособию по теме: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«Изменение определённых сторонами условий трудового договора»</a:t>
            </a:r>
            <a:endParaRPr lang="ru-RU" sz="280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66FC7A-CF18-A12E-7525-457499190E92}"/>
              </a:ext>
            </a:extLst>
          </p:cNvPr>
          <p:cNvSpPr txBox="1"/>
          <p:nvPr/>
        </p:nvSpPr>
        <p:spPr>
          <a:xfrm>
            <a:off x="247507" y="4797152"/>
            <a:ext cx="85329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Ответственный за выпуск: Секретарь ЦК Профсоюза – начальник Правового Управления Краснорудская М.В. </a:t>
            </a:r>
          </a:p>
          <a:p>
            <a:endParaRPr lang="ru-RU" sz="1400" i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z="1400" i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Авторы и составители: начальник отдела правового обеспечения деятельности Профсоюза – главный правовой инспектор труда ЦК Профсоюза Правового Управления – Воробьев В.А. и начальник отдела социального партнерства Правового управления Суна О.С. </a:t>
            </a:r>
          </a:p>
          <a:p>
            <a:pPr algn="just"/>
            <a:endParaRPr lang="ru-RU" sz="14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400" i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Москва, 2022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CF6612B-92EC-D0D2-ED0F-80FC8AEA3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1939861" cy="11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80"/>
    </mc:Choice>
    <mc:Fallback xmlns="">
      <p:transition spd="slow" advTm="711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7806" y="283683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Сроки проведения процедуры изменения определенных сторонами условий трудового договора</a:t>
            </a:r>
            <a:endParaRPr lang="ru-RU" dirty="0">
              <a:solidFill>
                <a:srgbClr val="003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2890" y="1184293"/>
            <a:ext cx="76682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</a:t>
            </a:r>
            <a:r>
              <a:rPr lang="ru-RU" dirty="0">
                <a:solidFill>
                  <a:srgbClr val="003B59"/>
                </a:solidFill>
              </a:rPr>
              <a:t>О предстоящих изменениях определенных сторонами условий трудового договора, а также о причинах, вызвавших необходимость таких изменений, работодатель обязан уведомить работника в письменной форме не позднее чем за два месяца. </a:t>
            </a:r>
          </a:p>
          <a:p>
            <a:pPr algn="just"/>
            <a:r>
              <a:rPr lang="ru-RU" dirty="0">
                <a:solidFill>
                  <a:srgbClr val="009999"/>
                </a:solidFill>
              </a:rPr>
              <a:t> </a:t>
            </a:r>
          </a:p>
          <a:p>
            <a:pPr algn="ctr"/>
            <a:r>
              <a:rPr lang="ru-RU" dirty="0">
                <a:solidFill>
                  <a:srgbClr val="009999"/>
                </a:solidFill>
              </a:rPr>
              <a:t>      </a:t>
            </a:r>
          </a:p>
          <a:p>
            <a:pPr algn="ctr"/>
            <a:endParaRPr lang="ru-RU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b="1" dirty="0"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Течение сроков начинается с фактической даты ознакомления работника.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5752" y="4278174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B59"/>
                </a:solidFill>
              </a:rPr>
              <a:t>Минимальный срок для предупреждения работника – </a:t>
            </a:r>
            <a:r>
              <a:rPr lang="ru-RU" b="1" dirty="0">
                <a:solidFill>
                  <a:srgbClr val="C00000"/>
                </a:solidFill>
              </a:rPr>
              <a:t>2 месяца</a:t>
            </a:r>
            <a:r>
              <a:rPr lang="ru-RU" b="1" dirty="0">
                <a:solidFill>
                  <a:srgbClr val="003B59"/>
                </a:solidFill>
              </a:rPr>
              <a:t>, максимального срока в законодательстве не предусмотрено. </a:t>
            </a:r>
          </a:p>
          <a:p>
            <a:pPr algn="ctr"/>
            <a:endParaRPr lang="ru-RU" b="1" dirty="0">
              <a:solidFill>
                <a:srgbClr val="003B59"/>
              </a:solidFill>
            </a:endParaRPr>
          </a:p>
          <a:p>
            <a:pPr algn="ctr"/>
            <a:r>
              <a:rPr lang="ru-RU" b="1" dirty="0">
                <a:solidFill>
                  <a:srgbClr val="003B59"/>
                </a:solidFill>
              </a:rPr>
              <a:t>Однако, срок уведомления не должен быть слишком затянут, поскольку такое затягивание может быть расценено судебными инстанциями как </a:t>
            </a:r>
            <a:r>
              <a:rPr lang="ru-RU" b="1" u="sng" dirty="0"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злоупотребление правом работодателем</a:t>
            </a:r>
            <a:r>
              <a:rPr lang="ru-RU" b="1" dirty="0">
                <a:solidFill>
                  <a:srgbClr val="003B59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EF0ECE3-60C2-E50D-948F-AADA1460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52936"/>
            <a:ext cx="1195489" cy="10081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72E6272-E406-3278-CA8B-DB42EEB9F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9511"/>
            <a:ext cx="111566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24"/>
    </mc:Choice>
    <mc:Fallback xmlns="">
      <p:transition spd="slow" advTm="3962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8033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Предложение вакансий в рамках проведения процедуры изменения определенных сторонами условий трудового договора</a:t>
            </a:r>
            <a:endParaRPr lang="ru-RU" i="1" dirty="0">
              <a:solidFill>
                <a:srgbClr val="003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136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3B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течении всего срока предупреждения об предстоящих изменениях определенных сторонами условий трудового договора работодатель обязан в письменной форме предлагать работнику другую имеющуюся у него работу (вакантную должность или работу, соответствующую квалификации работника). </a:t>
            </a:r>
          </a:p>
          <a:p>
            <a:pPr algn="just"/>
            <a:r>
              <a:rPr lang="ru-RU" sz="1600" dirty="0">
                <a:solidFill>
                  <a:srgbClr val="003B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3B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случае отсутствия таких должностей в штатном расписании работодатель должен предложить иную вакантную нижестоящую должность или нижеоплачиваемую </a:t>
            </a:r>
            <a:r>
              <a:rPr lang="ru-RU" sz="1600" dirty="0" smtClean="0">
                <a:solidFill>
                  <a:srgbClr val="003B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работу), </a:t>
            </a:r>
            <a:r>
              <a:rPr lang="ru-RU" sz="1600" dirty="0">
                <a:solidFill>
                  <a:srgbClr val="003B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которую работник может выполнять с учетом его состояния здоровья.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003B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3B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 этом работодатель обязан предлагать работнику все отвечающие указанным требованиям вакансии, имеющиеся у него в данной местности. </a:t>
            </a:r>
          </a:p>
          <a:p>
            <a:pPr algn="just"/>
            <a:endParaRPr lang="ru-RU" sz="1600" dirty="0">
              <a:solidFill>
                <a:srgbClr val="003B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ru-RU" sz="1600" dirty="0">
              <a:solidFill>
                <a:srgbClr val="003B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ru-RU" sz="1600" dirty="0">
              <a:solidFill>
                <a:srgbClr val="003B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Статья 74 ТК РФ требует от работодателя предложения работнику списка вакантных должностей, в котором содержатся помимо их наименования, описание трудовой функции по каждой из предложенных должностей, а также условия труда (оплаты, режима рабочего времени, гарантий и компенсаций), что следует из требований статей 21 и 57 Трудового кодекса Российской Федерации.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79FC98E-E7A3-90E8-83C5-36CD687C9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9511"/>
            <a:ext cx="111566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30"/>
    </mc:Choice>
    <mc:Fallback xmlns="">
      <p:transition spd="slow" advTm="6433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33265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Согласие работника на изменение определенных сторонами условий трудового договора</a:t>
            </a:r>
            <a:endParaRPr lang="ru-RU" dirty="0">
              <a:solidFill>
                <a:srgbClr val="003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8304" y="1338002"/>
            <a:ext cx="7531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 согласии работника на продолжение работы в новых условиях работник и работодатель заключают дополнительное соглашение к трудовому договору, в котором будут установлены новые условия трудового договора. </a:t>
            </a:r>
          </a:p>
          <a:p>
            <a:pPr algn="ctr"/>
            <a:endParaRPr lang="ru-RU" sz="1600" dirty="0">
              <a:solidFill>
                <a:srgbClr val="0099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9932" y="4453978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подписанием дополнительного соглашения работник подписывает уведомление о согласии на изменение определенных сторонами условий трудового договора.  Формулировки, указанные в уведомлении, должны совпадать с формулировками, отраженными в дополнительном соглашении к трудовому договору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87935E6-4545-41DD-AFC2-943F42EFA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4" y="4551029"/>
            <a:ext cx="1242158" cy="1075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2BFCBE4-B71C-E309-8009-29A4E59BDA3E}"/>
              </a:ext>
            </a:extLst>
          </p:cNvPr>
          <p:cNvSpPr txBox="1"/>
          <p:nvPr/>
        </p:nvSpPr>
        <p:spPr>
          <a:xfrm>
            <a:off x="-82207" y="2997024"/>
            <a:ext cx="7272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После подписания дополнительного соглашения к трудовому договору работодатель готовит приказ об изменении определённых сторонами условий трудового договора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48A067C-5476-A2D2-06DA-D051A5118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601" y="2704126"/>
            <a:ext cx="1368152" cy="12449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01E3C97-1711-46C2-743A-6E9E9BDB9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9" y="1047628"/>
            <a:ext cx="1528715" cy="13234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B732881-E75E-BAE3-159B-F1883EF7F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19511"/>
            <a:ext cx="111566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56"/>
    </mc:Choice>
    <mc:Fallback xmlns="">
      <p:transition spd="slow" advTm="3705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C76001EC-1A6E-5B2B-349A-69E7509BB865}"/>
              </a:ext>
            </a:extLst>
          </p:cNvPr>
          <p:cNvSpPr/>
          <p:nvPr/>
        </p:nvSpPr>
        <p:spPr>
          <a:xfrm>
            <a:off x="2771800" y="860699"/>
            <a:ext cx="3384376" cy="122413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Отказ работника от перевода и изменения определенных сторонами условий трудового договора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11A57F1-9273-35D2-BBC2-C269AA542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9511"/>
            <a:ext cx="1115665" cy="670618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52EF11B0-A8F5-D6B0-F880-42FABC30AD8C}"/>
              </a:ext>
            </a:extLst>
          </p:cNvPr>
          <p:cNvSpPr/>
          <p:nvPr/>
        </p:nvSpPr>
        <p:spPr>
          <a:xfrm>
            <a:off x="467543" y="2596635"/>
            <a:ext cx="3384376" cy="399541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99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2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случае отказа работника от продолжения работы в новых условиях, а также несогласии </a:t>
            </a:r>
          </a:p>
          <a:p>
            <a:pPr algn="ctr"/>
            <a:r>
              <a:rPr lang="ru-RU" sz="12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 переводом на другую должность трудовой договор по истечении срока уведомления прекращается на основании пункта 7 части первой  статьи 77 Трудового кодекса РФ </a:t>
            </a:r>
          </a:p>
          <a:p>
            <a:pPr algn="ctr"/>
            <a:r>
              <a:rPr lang="ru-RU" sz="12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(«отказ работника от продолжения работы в связи с изменением определенных сторонами условий трудового договора»). </a:t>
            </a:r>
          </a:p>
          <a:p>
            <a:pPr algn="ctr"/>
            <a:endParaRPr lang="ru-RU" sz="1200" b="1" dirty="0">
              <a:solidFill>
                <a:srgbClr val="7030A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2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соответствии с частью 7 статьи 178 Трудового кодекса РФ в случае увольнения работника по данному основанию, ему выплачивается помимо окончательного расчета и компенсации за неиспользованный отпуск выходное пособие, в размере 2-х недельного среднего заработка.</a:t>
            </a:r>
            <a:r>
              <a:rPr lang="ru-RU" sz="120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5E1D9637-FC7A-FD3C-87BC-7CA1359E3645}"/>
              </a:ext>
            </a:extLst>
          </p:cNvPr>
          <p:cNvSpPr/>
          <p:nvPr/>
        </p:nvSpPr>
        <p:spPr>
          <a:xfrm>
            <a:off x="5238924" y="2556386"/>
            <a:ext cx="3384376" cy="399541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99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2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случае отказа работника от изменения определенных сторонами условий трудового договора и согласии на перевод, работник и работодатель вносят изменения в трудовой договор путем подписания дополнительного соглашения о переводе работника на должность, предложенную работодателем в период уведомления. </a:t>
            </a:r>
          </a:p>
          <a:p>
            <a:pPr algn="ctr"/>
            <a:r>
              <a:rPr lang="ru-RU" sz="12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Одновременно с этим работодатель должен внести соответствующие изменения в трудовую книжку, как того требует статья 66 Трудового кодекса РФ. </a:t>
            </a:r>
          </a:p>
          <a:p>
            <a:pPr algn="ctr"/>
            <a:endParaRPr lang="ru-RU" dirty="0"/>
          </a:p>
        </p:txBody>
      </p:sp>
      <p:sp>
        <p:nvSpPr>
          <p:cNvPr id="21" name="Стрелка: вниз 20">
            <a:extLst>
              <a:ext uri="{FF2B5EF4-FFF2-40B4-BE49-F238E27FC236}">
                <a16:creationId xmlns="" xmlns:a16="http://schemas.microsoft.com/office/drawing/2014/main" id="{F973796A-A50C-3D5B-C756-8F1F44FB29BB}"/>
              </a:ext>
            </a:extLst>
          </p:cNvPr>
          <p:cNvSpPr/>
          <p:nvPr/>
        </p:nvSpPr>
        <p:spPr>
          <a:xfrm rot="18059004">
            <a:off x="6538623" y="1664573"/>
            <a:ext cx="252028" cy="1034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="" xmlns:a16="http://schemas.microsoft.com/office/drawing/2014/main" id="{1F129E54-DD76-CD98-1D4F-6F0BFF652897}"/>
              </a:ext>
            </a:extLst>
          </p:cNvPr>
          <p:cNvSpPr/>
          <p:nvPr/>
        </p:nvSpPr>
        <p:spPr>
          <a:xfrm rot="2852227">
            <a:off x="2168736" y="1650655"/>
            <a:ext cx="252028" cy="1062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00220D7-D982-DE08-9A36-5B945299568C}"/>
              </a:ext>
            </a:extLst>
          </p:cNvPr>
          <p:cNvSpPr txBox="1"/>
          <p:nvPr/>
        </p:nvSpPr>
        <p:spPr>
          <a:xfrm>
            <a:off x="1471084" y="219511"/>
            <a:ext cx="7349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Согласие работника на перевод, отказ работника от перевода и изменения определенных сторонами условий трудового договора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2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98"/>
    </mc:Choice>
    <mc:Fallback xmlns="">
      <p:transition spd="slow" advTm="11139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2225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Процедура изменения определенных сторонами условий трудового договора по соглашению сторон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(статья 72 Трудового кодекса РФ)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43" y="1047998"/>
            <a:ext cx="630120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Трудовой договор </a:t>
            </a:r>
            <a:r>
              <a:rPr lang="ru-RU" sz="1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 это соглашение между работодателем и работником, в соответствии с которым работодатель обязуется предоставить работнику работу по обусловленной трудовой функции, обеспечить условия труда, предусмотренные трудовым законодательством и иными нормативными правовыми актами, содержащими нормы трудового права, коллективным договором, соглашениями, локальными нормативными актами и данным соглашением, своевременно и в полном размере выплачивать работнику заработную плату, а работник обязуется лично выполнять определенную этим соглашением трудовую функцию в интересах, под управлением и контролем работодателя, соблюдать правила внутреннего трудового распорядка, действующие у данного работодателя.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689005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Статья 56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Трудового кодекса Российской Федерации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80" y="3834231"/>
            <a:ext cx="88652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Условия оплаты труда являются обязательным условием для включения в трудовой договор (абзац 5 статьи 57 Трудового кодекса Российской Федерации). В свою очередь изменение сторонами определённых сторонами условий трудового договора допускается  только по соглашению сторон трудового договора (за исключением случаев, предусмотренных Трудовым кодексом РФ), оформленному в письменном виде. </a:t>
            </a:r>
          </a:p>
          <a:p>
            <a:pPr algn="ctr"/>
            <a:r>
              <a:rPr lang="ru-RU" sz="1400" b="1" dirty="0">
                <a:solidFill>
                  <a:srgbClr val="00999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541146C8-4997-6741-0577-9BF0402D8BF5}"/>
              </a:ext>
            </a:extLst>
          </p:cNvPr>
          <p:cNvSpPr/>
          <p:nvPr/>
        </p:nvSpPr>
        <p:spPr>
          <a:xfrm>
            <a:off x="2132832" y="2141979"/>
            <a:ext cx="720080" cy="3579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91234B4-A511-2C4B-A3B7-AF0484B70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9511"/>
            <a:ext cx="1115665" cy="6706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5D35DD1-1BFF-8FB6-FAD2-70C3B02B9334}"/>
              </a:ext>
            </a:extLst>
          </p:cNvPr>
          <p:cNvSpPr txBox="1"/>
          <p:nvPr/>
        </p:nvSpPr>
        <p:spPr>
          <a:xfrm>
            <a:off x="1211356" y="5331862"/>
            <a:ext cx="7711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Важное отличие статьи 72 Трудового кодекса РФ от статьи 74 Трудового кодекса РФ заключается в том, что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требуется 2-х месячного срока предупреждения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Работник может согласиться на изменение определенных сторонами условий трудового договора с дополнительной формулировкой в уведомлении и ссылкой на статью 72 Трудового кодекса РФ. 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A830108-630F-3955-72BA-DDA1D5381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121753" y="5219226"/>
            <a:ext cx="1095345" cy="11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287"/>
    </mc:Choice>
    <mc:Fallback xmlns="">
      <p:transition spd="slow" advTm="13828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D98CE6F-E86E-41B0-F5FF-F63A5FE4DED8}"/>
              </a:ext>
            </a:extLst>
          </p:cNvPr>
          <p:cNvSpPr/>
          <p:nvPr/>
        </p:nvSpPr>
        <p:spPr>
          <a:xfrm>
            <a:off x="-314586" y="2420888"/>
            <a:ext cx="94631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БЛАГОДАРИМ</a:t>
            </a:r>
          </a:p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ЗА ВНИМАНИЕ !!!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5F85C54-2229-FF9F-94D8-316EBC50D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9511"/>
            <a:ext cx="111566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27417" y="450991"/>
            <a:ext cx="481278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</a:p>
          <a:p>
            <a:pPr algn="ctr"/>
            <a:r>
              <a:rPr lang="ru-RU" sz="1600" dirty="0">
                <a:solidFill>
                  <a:srgbClr val="009999"/>
                </a:solidFill>
              </a:rPr>
              <a:t> 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Нарушение процедуры изменения определенных                   сторонами условий трудового договора, предусмотренной статьей 74 Трудового кодекса РФ, в части оформления обязательных документов 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Нарушение сроков проведения процедуры изменения определенных сторонами условий трудового договора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Одностороннее изменение трудовой функции работника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Отсутствие документального подтверждения причин проведения мероприятий организационного характера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Предложение  вакантных должностей не в полном объеме 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Снижение гарантий и компенсаций, в том числе  связанных с  работой во вредных и (или) опасных условиях труда,  с установлением заработной платы </a:t>
            </a:r>
          </a:p>
          <a:p>
            <a:pPr algn="ctr"/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Применение исключительно статьи 74 Трудового кодекса РФ, без использования статьи 72 Трудового кодекса РФ </a:t>
            </a:r>
          </a:p>
          <a:p>
            <a:pPr algn="ctr"/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268" y="2492896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Типичные нарушения работодателя при изменении определенных сторонами  условий трудового договора</a:t>
            </a: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 flipV="1">
            <a:off x="2475532" y="1268760"/>
            <a:ext cx="1592412" cy="2101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 flipV="1">
            <a:off x="2475532" y="2204864"/>
            <a:ext cx="1592412" cy="1165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3"/>
          </p:cNvCxnSpPr>
          <p:nvPr/>
        </p:nvCxnSpPr>
        <p:spPr>
          <a:xfrm flipV="1">
            <a:off x="2475532" y="2892715"/>
            <a:ext cx="1376388" cy="477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</p:cNvCxnSpPr>
          <p:nvPr/>
        </p:nvCxnSpPr>
        <p:spPr>
          <a:xfrm>
            <a:off x="2475532" y="3370059"/>
            <a:ext cx="1376388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</p:cNvCxnSpPr>
          <p:nvPr/>
        </p:nvCxnSpPr>
        <p:spPr>
          <a:xfrm>
            <a:off x="2475532" y="3370059"/>
            <a:ext cx="1592412" cy="851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3"/>
          </p:cNvCxnSpPr>
          <p:nvPr/>
        </p:nvCxnSpPr>
        <p:spPr>
          <a:xfrm>
            <a:off x="2475532" y="3370059"/>
            <a:ext cx="1592412" cy="1355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3"/>
          </p:cNvCxnSpPr>
          <p:nvPr/>
        </p:nvCxnSpPr>
        <p:spPr>
          <a:xfrm>
            <a:off x="2475532" y="3370059"/>
            <a:ext cx="1376388" cy="2219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9902AD-D778-9C18-1090-DBD66BA57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62" y="116632"/>
            <a:ext cx="1113364" cy="6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19"/>
    </mc:Choice>
    <mc:Fallback xmlns="">
      <p:transition spd="slow" advTm="563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Нормативно-правовое регулирование вопроса изменения определённых сторонами условий трудового договора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268" y="2355269"/>
            <a:ext cx="20244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Статья 57 Трудового кодекса РФ определяет обязательное содержание трудового договора: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908720"/>
            <a:ext cx="53285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место работы</a:t>
            </a:r>
          </a:p>
          <a:p>
            <a:pPr algn="just"/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трудовая функция (работа по должности в соответствии со штатным расписанием, профессии, специальности с указанием квалификации; конкретный вид поручаемой работнику работы)</a:t>
            </a:r>
          </a:p>
          <a:p>
            <a:pPr algn="just"/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условия оплаты труда (в том числе размер тарифной ставки или оклада (должностного оклада) работника, доплаты, надбавки и поощрительные выплаты)</a:t>
            </a:r>
          </a:p>
          <a:p>
            <a:pPr algn="just"/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режим рабочего времени и времени отдыха (если для данного работника он отличается от общих правил, действующих у данного работодателя)</a:t>
            </a:r>
          </a:p>
          <a:p>
            <a:pPr algn="just"/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гарантии и компенсации за работу с вредными и (или) опасными условиями труда, если работник принимается на работу в соответствующих условиях, с указанием характеристик условий труда на рабочем месте</a:t>
            </a:r>
          </a:p>
          <a:p>
            <a:pPr algn="just"/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условия труда на рабочем месте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268" y="6222718"/>
            <a:ext cx="877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различать термины «место работы» и «рабочее место» </a:t>
            </a:r>
          </a:p>
        </p:txBody>
      </p: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 flipV="1">
            <a:off x="2123728" y="1196752"/>
            <a:ext cx="1008112" cy="20664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 flipV="1">
            <a:off x="2123728" y="2060848"/>
            <a:ext cx="936104" cy="1202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V="1">
            <a:off x="2123728" y="2708920"/>
            <a:ext cx="936104" cy="5542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3"/>
          </p:cNvCxnSpPr>
          <p:nvPr/>
        </p:nvCxnSpPr>
        <p:spPr>
          <a:xfrm>
            <a:off x="2123728" y="3263210"/>
            <a:ext cx="936104" cy="3098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</p:cNvCxnSpPr>
          <p:nvPr/>
        </p:nvCxnSpPr>
        <p:spPr>
          <a:xfrm>
            <a:off x="2123728" y="3263210"/>
            <a:ext cx="936104" cy="13179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</p:cNvCxnSpPr>
          <p:nvPr/>
        </p:nvCxnSpPr>
        <p:spPr>
          <a:xfrm>
            <a:off x="2123728" y="3263210"/>
            <a:ext cx="1008112" cy="20379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62183C4-0A88-EB92-451A-987439742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62" y="116632"/>
            <a:ext cx="1113364" cy="6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95"/>
    </mc:Choice>
    <mc:Fallback xmlns="">
      <p:transition spd="slow" advTm="1120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5177" y="1594843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должности в соответствии со штатным расписанием, профессией, специальностью с указанием квалификации; конкретный вид поручаемой работнику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68302"/>
            <a:ext cx="208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Трудовая функция </a:t>
            </a:r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>
            <a:off x="2555680" y="2152968"/>
            <a:ext cx="864192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16514" y="3026375"/>
            <a:ext cx="8709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Для конкретизации  трудовой функции работника в трудовом договоре необходимо подробно описать работу по определенной должности, профессии, специальности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383495"/>
            <a:ext cx="35500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Указание в трудовом договоре должности, не включенной в штатное расписание, не допускается (письмо Роструда от 21.01.2014 N ПГ/13229-6-1) </a:t>
            </a:r>
          </a:p>
          <a:p>
            <a:pPr algn="ctr"/>
            <a:endParaRPr lang="ru-RU" sz="1500" dirty="0">
              <a:solidFill>
                <a:srgbClr val="0099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6695" y="4383495"/>
            <a:ext cx="49685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Работодатели обязаны применять профессиональные стандарты в части требований к квалификации, необходимой работникам для выполнения определенной трудовой функции, если они установлены Трудовым кодексом РФ, другими федеральными законами или иными нормативными правовыми актами (часть 1 статьи 195.3 Трудового кодекса РФ)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="" xmlns:a16="http://schemas.microsoft.com/office/drawing/2014/main" id="{D8055539-23FD-07DE-861A-C839F3212DF7}"/>
              </a:ext>
            </a:extLst>
          </p:cNvPr>
          <p:cNvSpPr/>
          <p:nvPr/>
        </p:nvSpPr>
        <p:spPr>
          <a:xfrm>
            <a:off x="1882552" y="3667544"/>
            <a:ext cx="185381" cy="53871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="" xmlns:a16="http://schemas.microsoft.com/office/drawing/2014/main" id="{1504723F-9711-5F0A-65FC-857ACCE6863E}"/>
              </a:ext>
            </a:extLst>
          </p:cNvPr>
          <p:cNvSpPr/>
          <p:nvPr/>
        </p:nvSpPr>
        <p:spPr>
          <a:xfrm>
            <a:off x="6244834" y="3667544"/>
            <a:ext cx="185381" cy="58477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80DFBEB-3AE1-1A83-5B72-9673832DB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0270"/>
            <a:ext cx="1115665" cy="67061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D87A26A-40D6-325A-8B10-F43314AFED22}"/>
              </a:ext>
            </a:extLst>
          </p:cNvPr>
          <p:cNvSpPr/>
          <p:nvPr/>
        </p:nvSpPr>
        <p:spPr>
          <a:xfrm>
            <a:off x="1619672" y="31899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Нормативно-правовое регулирование вопроса изменения определённых сторонами условий трудового договора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12"/>
    </mc:Choice>
    <mc:Fallback xmlns="">
      <p:transition spd="slow" advTm="11121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50345" y="524739"/>
            <a:ext cx="6840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9999"/>
              </a:solidFill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009999"/>
              </a:solidFill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009999"/>
              </a:solidFill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009999"/>
              </a:solidFill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009999"/>
              </a:solidFill>
            </a:endParaRPr>
          </a:p>
          <a:p>
            <a:endParaRPr lang="ru-RU" sz="1400" dirty="0">
              <a:solidFill>
                <a:srgbClr val="009999"/>
              </a:solidFill>
            </a:endParaRPr>
          </a:p>
          <a:p>
            <a:r>
              <a:rPr lang="ru-RU" sz="1400" dirty="0">
                <a:solidFill>
                  <a:srgbClr val="009999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75297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разделе трудового договора, касающегося условий оплаты труда, могут содержаться следующие выплаты стимулирующего и компенсационного характера: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F63424F-28A7-4FBA-40E9-B023E6ADBB7B}"/>
              </a:ext>
            </a:extLst>
          </p:cNvPr>
          <p:cNvSpPr/>
          <p:nvPr/>
        </p:nvSpPr>
        <p:spPr>
          <a:xfrm>
            <a:off x="2090207" y="7395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Нормативно-правовое регулирование вопроса изменения определённых сторонами условий трудового договора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2831272-17B4-D728-AF25-DFCDA76201A7}"/>
              </a:ext>
            </a:extLst>
          </p:cNvPr>
          <p:cNvSpPr txBox="1"/>
          <p:nvPr/>
        </p:nvSpPr>
        <p:spPr>
          <a:xfrm>
            <a:off x="279875" y="1602579"/>
            <a:ext cx="23762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выплаты за интенсивность и высокие результаты работы: 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надбавка за интенсивность труда, премия за высокие результаты работы, премия за выполнение особо важных и ответственных работ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B1C74970-6223-DF2A-B923-A77241B1DE84}"/>
              </a:ext>
            </a:extLst>
          </p:cNvPr>
          <p:cNvSpPr/>
          <p:nvPr/>
        </p:nvSpPr>
        <p:spPr>
          <a:xfrm>
            <a:off x="251738" y="1602578"/>
            <a:ext cx="2448272" cy="13849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AF7FB7A9-93BA-7E6F-86FB-E22E9F7B8E36}"/>
              </a:ext>
            </a:extLst>
          </p:cNvPr>
          <p:cNvSpPr/>
          <p:nvPr/>
        </p:nvSpPr>
        <p:spPr>
          <a:xfrm>
            <a:off x="226433" y="3135039"/>
            <a:ext cx="2448272" cy="15855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58F0854-79CD-1281-65B0-4EC209070BA2}"/>
              </a:ext>
            </a:extLst>
          </p:cNvPr>
          <p:cNvSpPr txBox="1"/>
          <p:nvPr/>
        </p:nvSpPr>
        <p:spPr>
          <a:xfrm>
            <a:off x="231057" y="3286104"/>
            <a:ext cx="24482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выплаты за качество выполняемых работ: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надбавка за наличие квалификационной категории, премия за образцовое выполнение государственного задания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0849F5FA-1483-ECF7-D594-CDC670243415}"/>
              </a:ext>
            </a:extLst>
          </p:cNvPr>
          <p:cNvSpPr/>
          <p:nvPr/>
        </p:nvSpPr>
        <p:spPr>
          <a:xfrm>
            <a:off x="226433" y="4963414"/>
            <a:ext cx="2448272" cy="15855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88ACE5D-661E-7FC3-6D86-14FB12E06F5C}"/>
              </a:ext>
            </a:extLst>
          </p:cNvPr>
          <p:cNvSpPr txBox="1"/>
          <p:nvPr/>
        </p:nvSpPr>
        <p:spPr>
          <a:xfrm>
            <a:off x="180516" y="5140644"/>
            <a:ext cx="237380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выплаты за стаж непрерывной работы, выслугу лет: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надбавка за выслугу лет, надбавка за стаж непрерывной работы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BEB36225-3840-44A9-5526-1A7E7CDE26D5}"/>
              </a:ext>
            </a:extLst>
          </p:cNvPr>
          <p:cNvSpPr/>
          <p:nvPr/>
        </p:nvSpPr>
        <p:spPr>
          <a:xfrm>
            <a:off x="2973136" y="2756621"/>
            <a:ext cx="5613612" cy="1061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010FBE0F-5119-6A92-279A-FCAA49F511E8}"/>
              </a:ext>
            </a:extLst>
          </p:cNvPr>
          <p:cNvSpPr/>
          <p:nvPr/>
        </p:nvSpPr>
        <p:spPr>
          <a:xfrm>
            <a:off x="5872892" y="1637744"/>
            <a:ext cx="2448272" cy="974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34B87E54-6511-8D6C-68B2-98912DC169A5}"/>
              </a:ext>
            </a:extLst>
          </p:cNvPr>
          <p:cNvSpPr/>
          <p:nvPr/>
        </p:nvSpPr>
        <p:spPr>
          <a:xfrm>
            <a:off x="3062315" y="1624359"/>
            <a:ext cx="2448272" cy="974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AA82598-8BF4-4DF7-8BD2-A17810C2054C}"/>
              </a:ext>
            </a:extLst>
          </p:cNvPr>
          <p:cNvSpPr txBox="1"/>
          <p:nvPr/>
        </p:nvSpPr>
        <p:spPr>
          <a:xfrm>
            <a:off x="3186714" y="1761156"/>
            <a:ext cx="2088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премиальные выплаты по итогам работы: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 месяц, квартал, год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46A1281-DA1A-2EB8-6DCB-4BC5EA8ECA4D}"/>
              </a:ext>
            </a:extLst>
          </p:cNvPr>
          <p:cNvSpPr txBox="1"/>
          <p:nvPr/>
        </p:nvSpPr>
        <p:spPr>
          <a:xfrm>
            <a:off x="5989438" y="1609776"/>
            <a:ext cx="22095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выплаты работникам, занятым на работах с вредными и (или) опасными и иными особыми условиями труда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D5FFCE1-E3DF-BD6C-E272-D7730E1ACA5F}"/>
              </a:ext>
            </a:extLst>
          </p:cNvPr>
          <p:cNvSpPr txBox="1"/>
          <p:nvPr/>
        </p:nvSpPr>
        <p:spPr>
          <a:xfrm>
            <a:off x="3131840" y="2784595"/>
            <a:ext cx="53975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выплаты за работу в местностях с особыми климатическими условиями: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районный коэффициент, коэффициент за работу в пустынных и безводных местностях, коэффициент за работу в высокогорных районах, надбавка за стаж работы в районах Крайнего Севера и приравненных к ним местностях;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="" xmlns:a16="http://schemas.microsoft.com/office/drawing/2014/main" id="{441EDD66-E8DD-262A-CD77-08B6B31AFA0F}"/>
              </a:ext>
            </a:extLst>
          </p:cNvPr>
          <p:cNvSpPr/>
          <p:nvPr/>
        </p:nvSpPr>
        <p:spPr>
          <a:xfrm>
            <a:off x="2843808" y="4022464"/>
            <a:ext cx="5685620" cy="19194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F53BC32-CAA8-FF89-8FF2-43E4589CB957}"/>
              </a:ext>
            </a:extLst>
          </p:cNvPr>
          <p:cNvSpPr txBox="1"/>
          <p:nvPr/>
        </p:nvSpPr>
        <p:spPr>
          <a:xfrm>
            <a:off x="2987824" y="4048343"/>
            <a:ext cx="55416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выплаты за работу в условиях, отклоняющихся от нормальных (при выполнении работ различной квалификации, совмещении профессий (должностей), расширении зон обслуживания, увеличении объема выполняемых работ, сверхурочной работе, работе в ночное время и при выполнении работ в других условиях, отклоняющихся от нормальных):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доплата за совмещение профессий (должностей), расширение зон обслуживания, увеличение объема работы, исполнение обязанностей временно отсутствующего работника без освобождения от работы, определенной трудовым договором, выполнение работ различной квалификации, за работу в ночное время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A4B816A0-27AA-0255-33CB-61CE02E8E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0270"/>
            <a:ext cx="1115665" cy="670618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="" xmlns:a16="http://schemas.microsoft.com/office/drawing/2014/main" id="{66622865-0A22-28C9-EED0-B62F653C4B4A}"/>
              </a:ext>
            </a:extLst>
          </p:cNvPr>
          <p:cNvSpPr/>
          <p:nvPr/>
        </p:nvSpPr>
        <p:spPr>
          <a:xfrm>
            <a:off x="2843808" y="6122442"/>
            <a:ext cx="5685620" cy="6471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EFA52EA-097F-F434-8990-98F9CFB152D7}"/>
              </a:ext>
            </a:extLst>
          </p:cNvPr>
          <p:cNvSpPr txBox="1"/>
          <p:nvPr/>
        </p:nvSpPr>
        <p:spPr>
          <a:xfrm>
            <a:off x="2843808" y="6242223"/>
            <a:ext cx="5474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надбавка за работу со сведениями, составляющими государственную тайну</a:t>
            </a:r>
            <a:endParaRPr lang="ru-RU" sz="12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75"/>
    </mc:Choice>
    <mc:Fallback xmlns="">
      <p:transition spd="slow" advTm="15587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08520" y="5589129"/>
            <a:ext cx="88205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отдельных случаях, если возникает необходимость конкретизировать режим рабочего времени, прийти к соглашению о неполном рабочем времени, гибком графике работы, определить особенности режима рабочего времени в отдельные периоды деятельности медицинской организации, то данные особенности режима рабочего времени должны быть указаны в дополнительном соглашении к трудовому договору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461126A-577C-882C-A9B2-943333B29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3867"/>
            <a:ext cx="1115665" cy="67061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C413304A-820E-23A8-88D5-4F07BDEAD633}"/>
              </a:ext>
            </a:extLst>
          </p:cNvPr>
          <p:cNvSpPr/>
          <p:nvPr/>
        </p:nvSpPr>
        <p:spPr>
          <a:xfrm>
            <a:off x="251520" y="1039091"/>
            <a:ext cx="1656184" cy="3254005"/>
          </a:xfrm>
          <a:prstGeom prst="ellipse">
            <a:avLst/>
          </a:prstGeom>
          <a:solidFill>
            <a:srgbClr val="C00000">
              <a:alpha val="76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Режим рабочего времени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="" xmlns:a16="http://schemas.microsoft.com/office/drawing/2014/main" id="{A0609EA3-13ED-22EE-896E-3C7D89FDCD9C}"/>
              </a:ext>
            </a:extLst>
          </p:cNvPr>
          <p:cNvSpPr/>
          <p:nvPr/>
        </p:nvSpPr>
        <p:spPr>
          <a:xfrm>
            <a:off x="1927048" y="2656675"/>
            <a:ext cx="916759" cy="36004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1357D8A-CBBF-5D3E-3113-4F9257DC4CEC}"/>
              </a:ext>
            </a:extLst>
          </p:cNvPr>
          <p:cNvSpPr txBox="1"/>
          <p:nvPr/>
        </p:nvSpPr>
        <p:spPr>
          <a:xfrm>
            <a:off x="2863150" y="328316"/>
            <a:ext cx="5669289" cy="5262979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продолжительность рабочей недели (пятидневная с двумя выходными днями, шестидневная с одним выходным днем, рабочая неделя с предоставлением выходных дней по скользящему графику, неполная рабочая неделя)</a:t>
            </a:r>
          </a:p>
          <a:p>
            <a:pPr algn="just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работа с ненормированным рабочим днем для отдельных категорий работников, продолжительность ежедневной работы (смены), в том числе неполного рабочего дня (смены)</a:t>
            </a:r>
          </a:p>
          <a:p>
            <a:pPr algn="just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время начала и окончания работы</a:t>
            </a:r>
          </a:p>
          <a:p>
            <a:pPr algn="just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время перерывов в работе </a:t>
            </a:r>
          </a:p>
          <a:p>
            <a:pPr algn="just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число смен в сутки </a:t>
            </a:r>
          </a:p>
          <a:p>
            <a:pPr algn="just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чередование рабочих и нерабочих дней</a:t>
            </a:r>
          </a:p>
          <a:p>
            <a:pPr algn="just"/>
            <a:r>
              <a:rPr lang="ru-RU" sz="1600" b="1" dirty="0">
                <a:ln w="0"/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устанавливаются правилами внутреннего трудового распорядка в соответствии с трудовым законодательством и иными нормативными правовыми актами, содержащими нормы трудового права, коллективным договором, соглашениями, а для работников, режим рабочего времени которых отличается от общих правил, установленных у данного работодателя - трудовым договором</a:t>
            </a:r>
          </a:p>
        </p:txBody>
      </p:sp>
    </p:spTree>
    <p:extLst>
      <p:ext uri="{BB962C8B-B14F-4D97-AF65-F5344CB8AC3E}">
        <p14:creationId xmlns:p14="http://schemas.microsoft.com/office/powerpoint/2010/main" val="27682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04"/>
    </mc:Choice>
    <mc:Fallback xmlns="">
      <p:transition spd="slow" advTm="813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35696" y="3338239"/>
            <a:ext cx="672703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srgbClr val="009999"/>
              </a:solidFill>
            </a:endParaRPr>
          </a:p>
          <a:p>
            <a:pPr algn="ctr"/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трудовой договор работника необходимо включать класс (подкласс) условий, перечислив вредные и опасные факторы, воздействующие на него, и указав компенсации и гарантии, которые получает работник, трудящийся во вредных и (или) опасных условиях труда (надбавка к окладу в размере не менее 4% (статья 147 ТК РФ), дополнительный оплачиваемый отпуск за работу во вредных и (или) опасных условиях труда  (статья 116 ТК РФ), бесплатное молоко или иные равноценные пищевые продукты (статья 222 ТК РФ)), установленные по результатам специальной оценки условий труда.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BABACF7-A1E2-63DC-FB7C-752FD41DBE81}"/>
              </a:ext>
            </a:extLst>
          </p:cNvPr>
          <p:cNvSpPr/>
          <p:nvPr/>
        </p:nvSpPr>
        <p:spPr>
          <a:xfrm>
            <a:off x="1619672" y="21590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Нормативно-правовое регулирование вопроса изменения определённых сторонами условий трудового договора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1BD6F87-9B95-248F-B9E1-A5B8B1BF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9511"/>
            <a:ext cx="1115665" cy="6706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3CB461C-4BAC-068D-1FC2-7C26AF7B1B81}"/>
              </a:ext>
            </a:extLst>
          </p:cNvPr>
          <p:cNvSpPr txBox="1"/>
          <p:nvPr/>
        </p:nvSpPr>
        <p:spPr>
          <a:xfrm>
            <a:off x="899592" y="1124744"/>
            <a:ext cx="7200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Разделы трудового договора, устанавливающие гарантии и компенсации за работу с вредными и (или) опасными условиями труда, с указанием характеристик условий труда на рабочем месте 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 условия труда на рабочем месте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01969F0-8326-2D4F-565E-88C7B0BBBBCE}"/>
              </a:ext>
            </a:extLst>
          </p:cNvPr>
          <p:cNvSpPr txBox="1"/>
          <p:nvPr/>
        </p:nvSpPr>
        <p:spPr>
          <a:xfrm>
            <a:off x="467544" y="2787920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u="sng" dirty="0"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неразрывно связаны между собой, поскольку эти условия прописываются  на основании результатов специальной оценки условий труда</a:t>
            </a:r>
          </a:p>
        </p:txBody>
      </p:sp>
      <p:sp>
        <p:nvSpPr>
          <p:cNvPr id="14" name="Стрелка: вверх-вниз 13">
            <a:extLst>
              <a:ext uri="{FF2B5EF4-FFF2-40B4-BE49-F238E27FC236}">
                <a16:creationId xmlns="" xmlns:a16="http://schemas.microsoft.com/office/drawing/2014/main" id="{71D65D0B-C1CE-BA27-5E6F-21E561B62337}"/>
              </a:ext>
            </a:extLst>
          </p:cNvPr>
          <p:cNvSpPr/>
          <p:nvPr/>
        </p:nvSpPr>
        <p:spPr>
          <a:xfrm>
            <a:off x="4221672" y="2174432"/>
            <a:ext cx="350328" cy="5802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1BA87F7-94BD-141D-C1CD-AA4217A1B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00" y="3984864"/>
            <a:ext cx="1273872" cy="149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35"/>
    </mc:Choice>
    <mc:Fallback xmlns="">
      <p:transition spd="slow" advTm="6393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35027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Основания применения статьи 74 Трудового кодекса РФ  работодателем медицинской организации</a:t>
            </a:r>
            <a:endParaRPr lang="ru-RU" i="1" dirty="0">
              <a:solidFill>
                <a:srgbClr val="003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300" y="1052736"/>
            <a:ext cx="8793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Изменение условий трудового договора по инициативе работодателя (за исключением условия о трудовой функции работника) допускается в случае, когда они не могут быть сохранены по причинам, связанным с изменением организационных или технологических условий труда </a:t>
            </a:r>
          </a:p>
          <a:p>
            <a:pPr algn="ctr"/>
            <a:r>
              <a:rPr lang="ru-RU" sz="1500" b="1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(часть 1 статьи 74 ТК РФ). </a:t>
            </a:r>
          </a:p>
          <a:p>
            <a:pPr algn="ctr"/>
            <a:r>
              <a:rPr lang="ru-RU" sz="1500" b="1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 таким причинам могут быть отнесены, изменения в технике и технологии производства, совершенствование рабочих мест на основе их аттестации, структурная реорганизации производства </a:t>
            </a:r>
          </a:p>
          <a:p>
            <a:pPr algn="ctr"/>
            <a:r>
              <a:rPr lang="ru-RU" sz="1500" b="1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(пункт 21 Постановления Пленума Верховного Суда РФ от 17.03.2004 № 2).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4323" y="3734377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sz="1400" dirty="0">
              <a:solidFill>
                <a:srgbClr val="003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003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003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003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281498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 числу организационных изменений могут быть отнесены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82440AA-A847-F54A-1F2C-8E0D69ED2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9511"/>
            <a:ext cx="1115665" cy="6706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C5441DF-4331-7156-8B82-A7CB1D4809D8}"/>
              </a:ext>
            </a:extLst>
          </p:cNvPr>
          <p:cNvSpPr txBox="1"/>
          <p:nvPr/>
        </p:nvSpPr>
        <p:spPr>
          <a:xfrm>
            <a:off x="232464" y="3920966"/>
            <a:ext cx="37411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изменения в структуре управления организацией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7550728-0529-388B-0A95-AEFB223A7CC4}"/>
              </a:ext>
            </a:extLst>
          </p:cNvPr>
          <p:cNvSpPr txBox="1"/>
          <p:nvPr/>
        </p:nvSpPr>
        <p:spPr>
          <a:xfrm>
            <a:off x="395536" y="4774425"/>
            <a:ext cx="30243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изменение режимов труда и отдыха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33A76B1-797B-EB93-A209-C29B85CDD99F}"/>
              </a:ext>
            </a:extLst>
          </p:cNvPr>
          <p:cNvSpPr txBox="1"/>
          <p:nvPr/>
        </p:nvSpPr>
        <p:spPr>
          <a:xfrm>
            <a:off x="5868144" y="5833415"/>
            <a:ext cx="2450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введение, замена и пересмотр норм труда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C97D3A8-1FE9-60E1-2B8F-2692109EDFA0}"/>
              </a:ext>
            </a:extLst>
          </p:cNvPr>
          <p:cNvSpPr txBox="1"/>
          <p:nvPr/>
        </p:nvSpPr>
        <p:spPr>
          <a:xfrm>
            <a:off x="3527172" y="4492969"/>
            <a:ext cx="5311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изменение в организационной структуре медицинской организации с перераспределением нагрузки на подразделения или на конкретные должности и, как следствие, изменение условий оплаты труда работников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25147C2-EAFA-73B6-88C5-B9A46C8AE615}"/>
              </a:ext>
            </a:extLst>
          </p:cNvPr>
          <p:cNvSpPr txBox="1"/>
          <p:nvPr/>
        </p:nvSpPr>
        <p:spPr>
          <a:xfrm>
            <a:off x="395536" y="5709334"/>
            <a:ext cx="4692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совершенствование рабочих мест на основе проведения специальной оценки условий труда (только при улучшении условий труда на рабочем месте)  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68B5D226-9F01-D65C-CAB5-2110E5D41FDF}"/>
              </a:ext>
            </a:extLst>
          </p:cNvPr>
          <p:cNvSpPr/>
          <p:nvPr/>
        </p:nvSpPr>
        <p:spPr>
          <a:xfrm>
            <a:off x="107300" y="5486296"/>
            <a:ext cx="5311588" cy="11477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2AC3EB73-4B75-69FB-7E48-5817E9068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861" y="5670792"/>
            <a:ext cx="3419872" cy="72341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88B623D-2619-14E7-CCC5-D7E7084B6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947" y="4001208"/>
            <a:ext cx="5419153" cy="145289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2B1437F-7AA3-CB31-C310-C13DC24DE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0" y="4532428"/>
            <a:ext cx="3419872" cy="72341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8492E34-E397-2BC5-9E2F-6E41DFC7A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0" y="3738756"/>
            <a:ext cx="4158310" cy="7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00"/>
    </mc:Choice>
    <mc:Fallback xmlns="">
      <p:transition spd="slow" advTm="15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1663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порядка изменения определенных сторонами условий трудового договора</a:t>
            </a:r>
            <a:endParaRPr lang="ru-RU" dirty="0">
              <a:solidFill>
                <a:srgbClr val="003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8012" y="910652"/>
            <a:ext cx="48273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3B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организационная причина внесения изменений </a:t>
            </a:r>
          </a:p>
          <a:p>
            <a:endParaRPr lang="ru-RU" sz="1000" dirty="0">
              <a:solidFill>
                <a:srgbClr val="00999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z="1600" dirty="0">
                <a:solidFill>
                  <a:srgbClr val="003B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категории работников, в трудовые договоры </a:t>
            </a:r>
          </a:p>
          <a:p>
            <a:pPr algn="just"/>
            <a:r>
              <a:rPr lang="ru-RU" sz="1600" dirty="0">
                <a:solidFill>
                  <a:srgbClr val="003B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которых вносится изменение</a:t>
            </a:r>
          </a:p>
          <a:p>
            <a:pPr marL="285750" indent="-285750" algn="just">
              <a:buFontTx/>
              <a:buChar char="-"/>
            </a:pPr>
            <a:endParaRPr lang="ru-RU" sz="1000" dirty="0">
              <a:solidFill>
                <a:srgbClr val="003B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z="1600" dirty="0">
                <a:solidFill>
                  <a:srgbClr val="003B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обязательства отдела кадров провести процедуру изменения определенных сторонами условий трудового договора в строгом соответствии с требованиями статьи 74 ТК РФ (уведомление, сроки)</a:t>
            </a:r>
          </a:p>
          <a:p>
            <a:pPr algn="just"/>
            <a:endParaRPr lang="ru-RU" sz="1000" dirty="0">
              <a:solidFill>
                <a:srgbClr val="003B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z="1600" dirty="0">
                <a:solidFill>
                  <a:srgbClr val="003B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другие сведения, связанные с доведением информации до работников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833" y="1286253"/>
            <a:ext cx="26439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Фактом подтверждения необходимости изменения определенных сторонами условий трудового договора является прежде всего оформление приказа по медицинской организации, в котором отмечаются: </a:t>
            </a: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 flipV="1">
            <a:off x="2774755" y="1070229"/>
            <a:ext cx="864096" cy="1370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>
            <a:off x="2774755" y="2440415"/>
            <a:ext cx="792088" cy="1154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3"/>
          </p:cNvCxnSpPr>
          <p:nvPr/>
        </p:nvCxnSpPr>
        <p:spPr>
          <a:xfrm flipV="1">
            <a:off x="2774755" y="1755322"/>
            <a:ext cx="792088" cy="685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</p:cNvCxnSpPr>
          <p:nvPr/>
        </p:nvCxnSpPr>
        <p:spPr>
          <a:xfrm>
            <a:off x="2774755" y="2440415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03348" y="4063646"/>
            <a:ext cx="71451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После издания приказа работодатель </a:t>
            </a:r>
            <a:r>
              <a:rPr lang="ru-RU" sz="1400" b="1" dirty="0" smtClean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готовит </a:t>
            </a:r>
            <a:r>
              <a:rPr lang="ru-RU" sz="14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уведомление о предстоящих изменениях определенных сторонами условий трудового договора, с указанием причин, вызвавших необходимость таких изменений, в обязательной письменной форме и индивидуально каждому работнику. Уведомление составляется в 2-х экземплярах, один из которых обязательно выдается работнику, а на экземпляре работодателя делается обязательная отметка о вручении уведомления (с подписью и датой).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Если работник отказывается от подписания об ознакомлении с уведомлением, то работодатель составляет соответствующий акт.  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Согласие или несогласие работника с изменением определённых сторонами условий трудового договора может быть дано в течение всего 2-х месячного срока предупреждения.  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D3090BA-7D33-94C3-A828-B6B6169D6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8" y="4725144"/>
            <a:ext cx="944340" cy="10447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68F383D-E417-B0EC-054E-3AD53A922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9511"/>
            <a:ext cx="111566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77"/>
    </mc:Choice>
    <mc:Fallback xmlns="">
      <p:transition spd="slow" advTm="12667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1899</Words>
  <Application>Microsoft Office PowerPoint</Application>
  <PresentationFormat>Экран (4:3)</PresentationFormat>
  <Paragraphs>152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35-26_2</dc:creator>
  <cp:lastModifiedBy>Владимир</cp:lastModifiedBy>
  <cp:revision>31</cp:revision>
  <dcterms:created xsi:type="dcterms:W3CDTF">2022-11-01T08:36:57Z</dcterms:created>
  <dcterms:modified xsi:type="dcterms:W3CDTF">2023-03-24T08:48:08Z</dcterms:modified>
</cp:coreProperties>
</file>