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6" r:id="rId40"/>
    <p:sldId id="294" r:id="rId41"/>
    <p:sldId id="295" r:id="rId42"/>
    <p:sldId id="297" r:id="rId43"/>
    <p:sldId id="298" r:id="rId44"/>
    <p:sldId id="299" r:id="rId45"/>
    <p:sldId id="303" r:id="rId46"/>
    <p:sldId id="300" r:id="rId47"/>
    <p:sldId id="301" r:id="rId48"/>
    <p:sldId id="302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 snapToGrid="0">
      <p:cViewPr>
        <p:scale>
          <a:sx n="60" d="100"/>
          <a:sy n="60" d="100"/>
        </p:scale>
        <p:origin x="-1608" y="-7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членов профсоюза (51 006 человек)</c:v>
                </c:pt>
              </c:strCache>
            </c:strRef>
          </c:tx>
          <c:explosion val="25"/>
          <c:cat>
            <c:strRef>
              <c:f>Лист1!$A$2:$A$4</c:f>
              <c:strCache>
                <c:ptCount val="3"/>
                <c:pt idx="0">
                  <c:v>работающие в учреждениях системы здравоохранения (72,8%)</c:v>
                </c:pt>
                <c:pt idx="1">
                  <c:v>учащиеся (26,9%)</c:v>
                </c:pt>
                <c:pt idx="2">
                  <c:v>Неработающие пенсионеры (0,3%)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37124</c:v>
                </c:pt>
                <c:pt idx="1">
                  <c:v>13702</c:v>
                </c:pt>
                <c:pt idx="2">
                  <c:v>180</c:v>
                </c:pt>
              </c:numCache>
            </c:numRef>
          </c:val>
        </c:ser>
        <c:gapWidth val="150"/>
        <c:secondPieSize val="75"/>
        <c:serLines/>
      </c:ofPie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профсоюзного членства</c:v>
                </c:pt>
              </c:strCache>
            </c:strRef>
          </c:tx>
          <c:marker>
            <c:symbol val="none"/>
          </c:marker>
          <c:cat>
            <c:numRef>
              <c:f>Лист1!$A$2:$A$3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0.72700000000000031</c:v>
                </c:pt>
                <c:pt idx="1">
                  <c:v>0.73200000000000032</c:v>
                </c:pt>
              </c:numCache>
            </c:numRef>
          </c:val>
        </c:ser>
        <c:marker val="1"/>
        <c:axId val="142670080"/>
        <c:axId val="142668544"/>
      </c:lineChart>
      <c:valAx>
        <c:axId val="142668544"/>
        <c:scaling>
          <c:orientation val="minMax"/>
        </c:scaling>
        <c:axPos val="r"/>
        <c:numFmt formatCode="0.00%" sourceLinked="1"/>
        <c:tickLblPos val="nextTo"/>
        <c:crossAx val="142670080"/>
        <c:crosses val="max"/>
        <c:crossBetween val="between"/>
      </c:valAx>
      <c:catAx>
        <c:axId val="142670080"/>
        <c:scaling>
          <c:orientation val="minMax"/>
        </c:scaling>
        <c:delete val="1"/>
        <c:axPos val="b"/>
        <c:numFmt formatCode="General" sourceLinked="1"/>
        <c:tickLblPos val="none"/>
        <c:crossAx val="142668544"/>
        <c:crosses val="autoZero"/>
        <c:auto val="1"/>
        <c:lblAlgn val="ctr"/>
        <c:lblOffset val="100"/>
      </c:catAx>
      <c:spPr>
        <a:noFill/>
        <a:ln w="25400">
          <a:noFill/>
        </a:ln>
      </c:spPr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Профсоюзное членство выше 50%</c:v>
                </c:pt>
              </c:strCache>
            </c:strRef>
          </c:tx>
          <c:marker>
            <c:symbol val="none"/>
          </c:marker>
          <c:cat>
            <c:numRef>
              <c:f>Лист1!$A$2:$A$3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133</c:v>
                </c:pt>
                <c:pt idx="1">
                  <c:v>143</c:v>
                </c:pt>
              </c:numCache>
            </c:numRef>
          </c:val>
        </c:ser>
        <c:marker val="1"/>
        <c:axId val="142953856"/>
        <c:axId val="142952320"/>
      </c:lineChart>
      <c:valAx>
        <c:axId val="142952320"/>
        <c:scaling>
          <c:orientation val="minMax"/>
        </c:scaling>
        <c:axPos val="r"/>
        <c:numFmt formatCode="General" sourceLinked="1"/>
        <c:tickLblPos val="nextTo"/>
        <c:crossAx val="142953856"/>
        <c:crosses val="max"/>
        <c:crossBetween val="between"/>
      </c:valAx>
      <c:catAx>
        <c:axId val="142953856"/>
        <c:scaling>
          <c:orientation val="minMax"/>
        </c:scaling>
        <c:delete val="1"/>
        <c:axPos val="b"/>
        <c:numFmt formatCode="General" sourceLinked="1"/>
        <c:tickLblPos val="none"/>
        <c:crossAx val="142952320"/>
        <c:crosses val="autoZero"/>
        <c:auto val="1"/>
        <c:lblAlgn val="ctr"/>
        <c:lblOffset val="100"/>
      </c:catAx>
      <c:spPr>
        <a:noFill/>
        <a:ln w="25400">
          <a:noFill/>
        </a:ln>
      </c:spPr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производственного травматизма</c:v>
                </c:pt>
              </c:strCache>
            </c:strRef>
          </c:tx>
          <c:marker>
            <c:symbol val="none"/>
          </c:marker>
          <c:cat>
            <c:numRef>
              <c:f>Лист1!$A$2:$A$3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42</c:v>
                </c:pt>
                <c:pt idx="1">
                  <c:v>23</c:v>
                </c:pt>
              </c:numCache>
            </c:numRef>
          </c:val>
        </c:ser>
        <c:marker val="1"/>
        <c:axId val="143092352"/>
        <c:axId val="143098240"/>
      </c:lineChart>
      <c:catAx>
        <c:axId val="143092352"/>
        <c:scaling>
          <c:orientation val="minMax"/>
        </c:scaling>
        <c:axPos val="b"/>
        <c:numFmt formatCode="General" sourceLinked="1"/>
        <c:tickLblPos val="nextTo"/>
        <c:crossAx val="143098240"/>
        <c:crosses val="autoZero"/>
        <c:auto val="1"/>
        <c:lblAlgn val="ctr"/>
        <c:lblOffset val="100"/>
      </c:catAx>
      <c:valAx>
        <c:axId val="143098240"/>
        <c:scaling>
          <c:orientation val="minMax"/>
        </c:scaling>
        <c:axPos val="l"/>
        <c:majorGridlines/>
        <c:numFmt formatCode="General" sourceLinked="1"/>
        <c:tickLblPos val="nextTo"/>
        <c:crossAx val="143092352"/>
        <c:crosses val="autoZero"/>
        <c:crossBetween val="between"/>
      </c:valAx>
    </c:plotArea>
    <c:legend>
      <c:legendPos val="r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78AEE-008C-470F-9305-5310D0871613}" type="datetimeFigureOut">
              <a:rPr lang="en-US" smtClean="0"/>
              <a:pPr/>
              <a:t>3/6/2020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7AF6-1677-406E-AE16-CAAA0E0D03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4917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78AEE-008C-470F-9305-5310D0871613}" type="datetimeFigureOut">
              <a:rPr lang="en-US" smtClean="0"/>
              <a:pPr/>
              <a:t>3/6/2020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7AF6-1677-406E-AE16-CAAA0E0D03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9567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78AEE-008C-470F-9305-5310D0871613}" type="datetimeFigureOut">
              <a:rPr lang="en-US" smtClean="0"/>
              <a:pPr/>
              <a:t>3/6/2020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7AF6-1677-406E-AE16-CAAA0E0D03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0578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78AEE-008C-470F-9305-5310D0871613}" type="datetimeFigureOut">
              <a:rPr lang="en-US" smtClean="0"/>
              <a:pPr/>
              <a:t>3/6/2020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7AF6-1677-406E-AE16-CAAA0E0D03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9531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78AEE-008C-470F-9305-5310D0871613}" type="datetimeFigureOut">
              <a:rPr lang="en-US" smtClean="0"/>
              <a:pPr/>
              <a:t>3/6/2020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7AF6-1677-406E-AE16-CAAA0E0D03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3577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78AEE-008C-470F-9305-5310D0871613}" type="datetimeFigureOut">
              <a:rPr lang="en-US" smtClean="0"/>
              <a:pPr/>
              <a:t>3/6/2020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7AF6-1677-406E-AE16-CAAA0E0D03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76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78AEE-008C-470F-9305-5310D0871613}" type="datetimeFigureOut">
              <a:rPr lang="en-US" smtClean="0"/>
              <a:pPr/>
              <a:t>3/6/2020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7AF6-1677-406E-AE16-CAAA0E0D03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92969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78AEE-008C-470F-9305-5310D0871613}" type="datetimeFigureOut">
              <a:rPr lang="en-US" smtClean="0"/>
              <a:pPr/>
              <a:t>3/6/2020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7AF6-1677-406E-AE16-CAAA0E0D03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5150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78AEE-008C-470F-9305-5310D0871613}" type="datetimeFigureOut">
              <a:rPr lang="en-US" smtClean="0"/>
              <a:pPr/>
              <a:t>3/6/2020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7AF6-1677-406E-AE16-CAAA0E0D03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2838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78AEE-008C-470F-9305-5310D0871613}" type="datetimeFigureOut">
              <a:rPr lang="en-US" smtClean="0"/>
              <a:pPr/>
              <a:t>3/6/2020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7AF6-1677-406E-AE16-CAAA0E0D03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6289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78AEE-008C-470F-9305-5310D0871613}" type="datetimeFigureOut">
              <a:rPr lang="en-US" smtClean="0"/>
              <a:pPr/>
              <a:t>3/6/2020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7AF6-1677-406E-AE16-CAAA0E0D03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0667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78AEE-008C-470F-9305-5310D0871613}" type="datetimeFigureOut">
              <a:rPr lang="en-US" smtClean="0"/>
              <a:pPr/>
              <a:t>3/6/2020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37AF6-1677-406E-AE16-CAAA0E0D03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14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595841">
            <a:off x="-181986" y="1283236"/>
            <a:ext cx="9320409" cy="3253377"/>
          </a:xfrm>
        </p:spPr>
        <p:txBody>
          <a:bodyPr>
            <a:normAutofit fontScale="90000"/>
          </a:bodyPr>
          <a:lstStyle/>
          <a:p>
            <a:r>
              <a:rPr lang="en-US" sz="6700" b="1" dirty="0" smtClean="0"/>
              <a:t>II </a:t>
            </a:r>
            <a:r>
              <a:rPr lang="ru-RU" sz="6700" b="1" dirty="0" smtClean="0"/>
              <a:t>ПЛЕНУМ</a:t>
            </a:r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sz="4800" b="1" dirty="0" smtClean="0"/>
              <a:t>комитета Саратовской областной</a:t>
            </a:r>
            <a:br>
              <a:rPr lang="ru-RU" sz="4800" b="1" dirty="0" smtClean="0"/>
            </a:br>
            <a:r>
              <a:rPr lang="ru-RU" sz="4800" b="1" dirty="0" smtClean="0"/>
              <a:t>организации Профсоюза работников</a:t>
            </a:r>
            <a:br>
              <a:rPr lang="ru-RU" sz="4800" b="1" dirty="0" smtClean="0"/>
            </a:br>
            <a:r>
              <a:rPr lang="ru-RU" sz="4800" b="1" dirty="0" smtClean="0"/>
              <a:t>здравоохранения РФ</a:t>
            </a:r>
            <a:endParaRPr lang="ru-RU" sz="4800" dirty="0"/>
          </a:p>
        </p:txBody>
      </p:sp>
      <p:pic>
        <p:nvPicPr>
          <p:cNvPr id="5" name="Picture 3" descr="\\Server\сеть\Специалисты\Носов Иван Николаевич\Заготовки\лого выбранный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65135">
            <a:off x="533270" y="1097612"/>
            <a:ext cx="2033588" cy="9413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3108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2725"/>
            <a:ext cx="10515600" cy="917575"/>
          </a:xfrm>
        </p:spPr>
        <p:txBody>
          <a:bodyPr>
            <a:normAutofit fontScale="90000"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Общая численность членов профсоюза (51 006 человек):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838200" y="1724025"/>
          <a:ext cx="109220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0"/>
            <a:ext cx="10515600" cy="1325563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Рост профсоюзного членства за 2019 год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5900" y="1736724"/>
          <a:ext cx="6007100" cy="4283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Содержимое 3"/>
          <p:cNvGraphicFramePr>
            <a:graphicFrameLocks/>
          </p:cNvGraphicFramePr>
          <p:nvPr/>
        </p:nvGraphicFramePr>
        <p:xfrm>
          <a:off x="6413500" y="1876425"/>
          <a:ext cx="52451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Server\сеть\Специалисты\Носов Иван Николаевич\презентация открытого отчета 6 марта 2020\картинки\0f67ff930dc88335c305428d00c9f0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0786" y="1562100"/>
            <a:ext cx="6780213" cy="45062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10063" y="0"/>
            <a:ext cx="7458242" cy="113385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отчетном периоде были проведены: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4000" y="2279650"/>
            <a:ext cx="5689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XXX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областная отчетно-выборная конференция;</a:t>
            </a:r>
          </a:p>
          <a:p>
            <a:pPr algn="just">
              <a:buFontTx/>
              <a:buChar char="-"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 Пленума комитета областной организации;</a:t>
            </a:r>
          </a:p>
          <a:p>
            <a:pPr marL="457200" indent="-457200" algn="just">
              <a:buFontTx/>
              <a:buChar char="-"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- 6 заседаний Президиума комитета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\\Server\сеть\Специалисты\Носов Иван Николаевич\презентация открытого отчета 6 марта 2020\картинки\IMG_06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9350" y="1924050"/>
            <a:ext cx="5657850" cy="3771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045368" y="0"/>
            <a:ext cx="7939505" cy="113385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отчетном периоде были проведены: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Users\Ivan\Desktop\работа\фотоотчеты\2019\Молодежный форум\IMG_03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7644" y="1612232"/>
            <a:ext cx="6641433" cy="442762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26190" y="3001545"/>
            <a:ext cx="568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обучающие семинары</a:t>
            </a:r>
          </a:p>
          <a:p>
            <a:pPr algn="just">
              <a:buFontTx/>
              <a:buChar char="-"/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Молодежный форум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47537" y="0"/>
            <a:ext cx="9914021" cy="113385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Программа по привлечению специалистов  со средним медицинским образованием: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820" y="1634148"/>
            <a:ext cx="5486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ru-RU" sz="3200" dirty="0" smtClean="0"/>
              <a:t>20 молодых специалистов трудоустроились в лечебные учреждения в 2019 году</a:t>
            </a:r>
          </a:p>
          <a:p>
            <a:pPr algn="just">
              <a:buFontTx/>
              <a:buChar char="-"/>
            </a:pPr>
            <a:endParaRPr lang="ru-RU" sz="3200" dirty="0" smtClean="0"/>
          </a:p>
          <a:p>
            <a:pPr algn="just">
              <a:buFontTx/>
              <a:buChar char="-"/>
            </a:pPr>
            <a:r>
              <a:rPr lang="ru-RU" sz="3200" dirty="0" smtClean="0"/>
              <a:t>14 студентов планируют трудоустроиться заведующими фельдшерско-акушерскими пунктами в 2020 году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\\Server\сеть\Специалисты\Носов Иван Николаевич\презентация открытого отчета 6 марта 2020\картинки\unnam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3524" y="1680662"/>
            <a:ext cx="5603103" cy="450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84232" y="1730400"/>
            <a:ext cx="567890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/>
              <a:t>- 14 студентов высших и средних медицинских учебных заведений, активно участвующих в профсоюзной жизни  получают именную стипендию областного комитета</a:t>
            </a:r>
          </a:p>
          <a:p>
            <a:pPr algn="just"/>
            <a:r>
              <a:rPr lang="ru-RU" sz="3200" dirty="0" smtClean="0"/>
              <a:t>- один  студент - стипендию ЦК Профсоюза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\\Server\сеть\Специалисты\Носов Иван Николаевич\презентация открытого отчета 6 марта 2020\картинки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009" y="2045368"/>
            <a:ext cx="5571255" cy="39944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34125" y="1465705"/>
            <a:ext cx="880711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ru-RU" sz="3200" dirty="0" smtClean="0"/>
              <a:t> выполнение требований действующего законодательства при проведении на рабочих местах СОУТ;</a:t>
            </a:r>
          </a:p>
          <a:p>
            <a:pPr algn="just">
              <a:buFontTx/>
              <a:buChar char="-"/>
            </a:pPr>
            <a:r>
              <a:rPr lang="ru-RU" sz="3200" dirty="0" smtClean="0"/>
              <a:t> задачи, связанные с выполнением мероприятий по охране труда, предусмотренных коллективными договорами и соглашениями;</a:t>
            </a:r>
          </a:p>
          <a:p>
            <a:pPr algn="just">
              <a:buFontTx/>
              <a:buChar char="-"/>
            </a:pPr>
            <a:r>
              <a:rPr lang="ru-RU" sz="3200" dirty="0" smtClean="0"/>
              <a:t> проведением мониторингов о предоставлении работникам компенсационных мер;</a:t>
            </a:r>
          </a:p>
          <a:p>
            <a:pPr algn="just">
              <a:buFontTx/>
              <a:buChar char="-"/>
            </a:pPr>
            <a:r>
              <a:rPr lang="ru-RU" sz="3200" dirty="0" smtClean="0"/>
              <a:t>  профилактика производственного травматизма и профессиональной заболеваемости.</a:t>
            </a:r>
            <a:endParaRPr lang="ru-RU" sz="32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47537" y="0"/>
            <a:ext cx="10058400" cy="113385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Ряд направлений и вопросов, которые решались в приоритетном порядке: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7170" name="Picture 2" descr="\\Server\сеть\Специалисты\Носов Иван Николаевич\презентация открытого отчета 6 марта 2020\картинки\exclamation_mark_PNG3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28523" y="1876925"/>
            <a:ext cx="4626997" cy="40185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33135" y="2476356"/>
            <a:ext cx="69061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/>
              <a:t>- 1 технический инспектор труда ЦК Профсоюза;</a:t>
            </a:r>
          </a:p>
          <a:p>
            <a:pPr algn="just"/>
            <a:r>
              <a:rPr lang="ru-RU" sz="3200" dirty="0" smtClean="0"/>
              <a:t>- 617 уполномоченных лиц по охране труда;</a:t>
            </a:r>
          </a:p>
          <a:p>
            <a:pPr algn="just"/>
            <a:r>
              <a:rPr lang="ru-RU" sz="3200" dirty="0" smtClean="0"/>
              <a:t>- 175 специалистов по охране труда;</a:t>
            </a:r>
          </a:p>
          <a:p>
            <a:pPr algn="just"/>
            <a:r>
              <a:rPr lang="ru-RU" sz="3200" dirty="0" smtClean="0"/>
              <a:t>- 160 комиссий по охране труда.</a:t>
            </a:r>
            <a:endParaRPr lang="ru-RU" sz="32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47537" y="0"/>
            <a:ext cx="10058400" cy="113385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Профсоюзный контроль за состоянием охраны труда осуществляли: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\\Server\сеть\Специалисты\Носов Иван Николаевич\презентация открытого отчета 6 марта 2020\картинки\unnamed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3591" y="1531353"/>
            <a:ext cx="3881103" cy="46104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\\Server\сеть\Специалисты\Носов Иван Николаевич\презентация открытого отчета 6 марта 2020\картинки\news-16-05-2017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0689" y="1501232"/>
            <a:ext cx="10324932" cy="4729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595841">
            <a:off x="208291" y="1610621"/>
            <a:ext cx="9643292" cy="3253377"/>
          </a:xfrm>
        </p:spPr>
        <p:txBody>
          <a:bodyPr>
            <a:normAutofit/>
          </a:bodyPr>
          <a:lstStyle/>
          <a:p>
            <a:r>
              <a:rPr lang="ru-RU" sz="4100" b="1" dirty="0" smtClean="0"/>
              <a:t>Открытый отчет</a:t>
            </a:r>
            <a:br>
              <a:rPr lang="ru-RU" sz="4100" b="1" dirty="0" smtClean="0"/>
            </a:br>
            <a:r>
              <a:rPr lang="ru-RU" sz="4100" b="1" dirty="0" smtClean="0"/>
              <a:t>о работе Саратовской </a:t>
            </a:r>
            <a:r>
              <a:rPr lang="ru-RU" sz="4100" b="1" dirty="0" smtClean="0"/>
              <a:t>областной организации Профсоюза</a:t>
            </a:r>
            <a:br>
              <a:rPr lang="ru-RU" sz="4100" b="1" dirty="0" smtClean="0"/>
            </a:br>
            <a:r>
              <a:rPr lang="ru-RU" sz="4100" b="1" dirty="0" smtClean="0"/>
              <a:t>работников здравоохранения</a:t>
            </a:r>
            <a:br>
              <a:rPr lang="ru-RU" sz="4100" b="1" dirty="0" smtClean="0"/>
            </a:br>
            <a:r>
              <a:rPr lang="ru-RU" sz="4100" b="1" dirty="0" smtClean="0"/>
              <a:t>за </a:t>
            </a:r>
            <a:r>
              <a:rPr lang="ru-RU" sz="4100" b="1" dirty="0" smtClean="0"/>
              <a:t>2019 год</a:t>
            </a:r>
            <a:endParaRPr lang="ru-RU" sz="41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235592" y="5694374"/>
            <a:ext cx="12427592" cy="8650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Докладчик: Прохоров Сергей Александрович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 descr="\\Server\сеть\Специалисты\Носов Иван Николаевич\Заготовки\лого выбранный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65135">
            <a:off x="533270" y="1097612"/>
            <a:ext cx="2033588" cy="9413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3108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3143" y="365126"/>
            <a:ext cx="11020302" cy="608652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Уровень производственного травматизма снизился на 45%</a:t>
            </a:r>
            <a:endParaRPr lang="ru-RU" sz="3200" dirty="0">
              <a:solidFill>
                <a:schemeClr val="bg1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6258" y="1858840"/>
            <a:ext cx="6644558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ru-RU" sz="2400" dirty="0" smtClean="0"/>
              <a:t> </a:t>
            </a:r>
            <a:r>
              <a:rPr lang="ru-RU" sz="2500" dirty="0" smtClean="0"/>
              <a:t>проведено 108 проверок учреждений по различным вопросам трудового законодательства (выявлено 426 нарушений законодательства)</a:t>
            </a:r>
          </a:p>
          <a:p>
            <a:pPr algn="just">
              <a:buFontTx/>
              <a:buChar char="-"/>
            </a:pPr>
            <a:r>
              <a:rPr lang="ru-RU" sz="2500" dirty="0" smtClean="0"/>
              <a:t> 5 независимых экспертиз материалов по специальной оценке условий труда (выявлены факты нарушения трудового законодательства при проведении СОУТ и выданы представления о невозможности применения результатов СОУТ и проведении внеплановой СОУТ)</a:t>
            </a:r>
            <a:endParaRPr lang="ru-RU" sz="25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47537" y="0"/>
            <a:ext cx="10058400" cy="113385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Проверки, проведенные техническим инспектором труда за отчетный период: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\\Server\сеть\Специалисты\Носов Иван Николаевич\презентация открытого отчета 6 марта 2020\картинки\1539669620_travmatiz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4051" y="2466204"/>
            <a:ext cx="4660650" cy="27879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602680" y="1828800"/>
            <a:ext cx="5058889" cy="11519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26258" y="1858840"/>
            <a:ext cx="66445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вопросы-ответы;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новое в законодательстве;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повышаем правовую грамотность.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47537" y="0"/>
            <a:ext cx="10058400" cy="113385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сайте открыта электронная юридическая консультация в рубриках: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\\Server\сеть\Специалисты\Носов Иван Николаевич\презентация открытого отчета 6 марта 2020\картинки\сайт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502" y="3347864"/>
            <a:ext cx="11680702" cy="26507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768934" y="1797482"/>
            <a:ext cx="483325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Наш сайт: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www.sarprofzdrav.ru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60754" y="1490704"/>
            <a:ext cx="666830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участие в проверках соблюдения трудового законодательства работодателями и принятие мер по устранению работодателями выявленных нарушений трудовых прав работников здравоохранения;</a:t>
            </a:r>
          </a:p>
          <a:p>
            <a:pPr lvl="0"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взаимодействие с государственными органами надзора и контроля за соблюдением трудового законодательства;</a:t>
            </a:r>
          </a:p>
          <a:p>
            <a:pPr lvl="0"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досудебная и судебная защита прав и интересов работников здравоохранения;</a:t>
            </a:r>
          </a:p>
          <a:p>
            <a:pPr lvl="0"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оказание консультативно-правовой помощи членам Профсоюза;</a:t>
            </a:r>
          </a:p>
          <a:p>
            <a:pPr lvl="0"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разъяснительная работа о трудовых правах и гарантиях членов профсоюза;</a:t>
            </a:r>
          </a:p>
          <a:p>
            <a:pPr lvl="0"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участие в правовом обучении профактива. 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47537" y="0"/>
            <a:ext cx="10058400" cy="113385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Направления правовой работы</a:t>
            </a:r>
            <a:b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областной организации: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\\Server\сеть\Специалисты\Носов Иван Николаевич\презентация открытого отчета 6 марта 2020\картинки\4266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952" y="1603167"/>
            <a:ext cx="4269708" cy="43998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12519" y="4827670"/>
            <a:ext cx="11067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расширены списки должностей молодых специалистов, имеющих право на выплаты в течение трех лет 100 тысяч  подъемных рублей.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16909" y="0"/>
            <a:ext cx="10058400" cy="113385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Решаются социальные задачи: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\\Server\сеть\Специалисты\Носов Иван Николаевич\презентация открытого отчета 6 марта 2020\картинки\общественнаяПалат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5924" y="1946848"/>
            <a:ext cx="3497322" cy="2288458"/>
          </a:xfrm>
          <a:prstGeom prst="rect">
            <a:avLst/>
          </a:prstGeom>
          <a:noFill/>
        </p:spPr>
      </p:pic>
      <p:pic>
        <p:nvPicPr>
          <p:cNvPr id="13315" name="Picture 3" descr="\\Server\сеть\Специалисты\Носов Иван Николаевич\презентация открытого отчета 6 марта 2020\картинки\minzdravsarato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4993" y="2280063"/>
            <a:ext cx="5744909" cy="19197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5013" y="1680709"/>
            <a:ext cx="61395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направлено 3 представления работодателям, в связи с нарушениями им трудового законодательства;</a:t>
            </a:r>
          </a:p>
          <a:p>
            <a:pPr algn="just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 выездом на место рассмотрено 5 жалоб;</a:t>
            </a:r>
          </a:p>
          <a:p>
            <a:pPr algn="just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зафиксировано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2463  устных и  письменных  обращений членов профсоюза по различным вопросам трудового законодательства;</a:t>
            </a:r>
          </a:p>
          <a:p>
            <a:pPr algn="just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направлено в вышестоящие организации 11  письменных обращений по вопросам, обеспечивающим трудовые и социально-экономические права работников, вопросам отчетности.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16909" y="0"/>
            <a:ext cx="10058400" cy="113385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отчетный период: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\\Server\сеть\Специалисты\Носов Иван Николаевич\презентация открытого отчета 6 марта 2020\картинки\storm-of-paperwork-FB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3118" y="2434440"/>
            <a:ext cx="5241785" cy="27432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5013" y="1680709"/>
            <a:ext cx="113528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областная организация профсоюза стала более доступной в части информирования и общения с руководителями и работниками лечебных учреждений</a:t>
            </a:r>
          </a:p>
        </p:txBody>
      </p:sp>
      <p:pic>
        <p:nvPicPr>
          <p:cNvPr id="15362" name="Picture 2" descr="\\Server\сеть\Специалисты\Носов Иван Николаевич\презентация открытого отчета 6 марта 2020\картинки\s12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2858" y="3757915"/>
            <a:ext cx="2247281" cy="1404550"/>
          </a:xfrm>
          <a:prstGeom prst="rect">
            <a:avLst/>
          </a:prstGeom>
          <a:noFill/>
        </p:spPr>
      </p:pic>
      <p:pic>
        <p:nvPicPr>
          <p:cNvPr id="15363" name="Picture 3" descr="\\Server\сеть\Специалисты\Носов Иван Николаевич\презентация открытого отчета 6 марта 2020\картинки\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60680" y="3740727"/>
            <a:ext cx="2286037" cy="12858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73132" y="5106390"/>
            <a:ext cx="11685320" cy="102127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32509" y="1645083"/>
            <a:ext cx="65433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ru-RU" sz="2400" dirty="0" smtClean="0"/>
              <a:t> подсчитан стаж лечебной деятельности для назначения досрочной трудовой пенсии 263  обратившимся членам профсоюза;</a:t>
            </a:r>
          </a:p>
          <a:p>
            <a:pPr algn="just">
              <a:buFontTx/>
              <a:buChar char="-"/>
            </a:pPr>
            <a:r>
              <a:rPr lang="ru-RU" sz="2400" dirty="0" smtClean="0"/>
              <a:t> составлено 124 исковых заявления;</a:t>
            </a:r>
          </a:p>
          <a:p>
            <a:pPr algn="just">
              <a:buFontTx/>
              <a:buChar char="-"/>
            </a:pPr>
            <a:r>
              <a:rPr lang="ru-RU" sz="2400" dirty="0" smtClean="0"/>
              <a:t> оказывалась судебная защита прав и интересов работников здравоохранения в судебных инстанциях. Некоторые дела прошли апелляционную и кассационную </a:t>
            </a:r>
            <a:r>
              <a:rPr lang="ru-RU" sz="2400" dirty="0" smtClean="0"/>
              <a:t>инстанции; </a:t>
            </a:r>
            <a:endParaRPr lang="ru-RU" sz="2400" dirty="0" smtClean="0"/>
          </a:p>
          <a:p>
            <a:pPr algn="just">
              <a:buFontTx/>
              <a:buChar char="-"/>
            </a:pPr>
            <a:r>
              <a:rPr lang="ru-RU" sz="2400" dirty="0" smtClean="0"/>
              <a:t> рассмотрено 104  дела в судах.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16909" y="0"/>
            <a:ext cx="10058400" cy="113385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отчетный период: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513" y="5213270"/>
            <a:ext cx="11198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Экономическая выгода для работников за отчетный период по судебным решениям и иным обращениям членов Профсоюза составила 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2 568 000,00 рублей.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\\Server\сеть\Специалисты\Носов Иван Николаевич\презентация открытого отчета 6 марта 2020\картинки\marketing-for-lawyers-wallpaper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3423" y="1896766"/>
            <a:ext cx="4924136" cy="2769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9545" y="2291470"/>
            <a:ext cx="62746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контролировалась своевременность выплаты заработной платы;</a:t>
            </a:r>
          </a:p>
          <a:p>
            <a:pPr algn="just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отслеживалась кредиторская задолженность в соответствии с планом финансово-хозяйственной деятельности учреждений.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16909" y="0"/>
            <a:ext cx="10058400" cy="113385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отчетный период: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8014" y="4808483"/>
            <a:ext cx="11729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 всех учреждениях здравоохранения заработная плата выплачивалась 2 раза в месяц, выдавались расчетные листки со структурой начисленной заработной платы, отсутствовала кредиторская задолженность по заработной плате.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\\Server\сеть\Специалисты\Носов Иван Николаевич\презентация открытого отчета 6 марта 2020\картинки\empty9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51857" y="1671144"/>
            <a:ext cx="4599315" cy="30673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97213" y="1518960"/>
            <a:ext cx="67003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- Установленные в соответствии с новой системой оплаты должностные оклады компенсировались  выплатами соответствующей разницы в заработной плате. </a:t>
            </a:r>
          </a:p>
          <a:p>
            <a:pPr algn="just"/>
            <a:r>
              <a:rPr lang="ru-RU" sz="2400" dirty="0" smtClean="0"/>
              <a:t>- До 1 октября 2019 продолжались выплаты разницы по должностям среднего и младшего персонала учреждений противотуберкулезной службы. </a:t>
            </a:r>
          </a:p>
          <a:p>
            <a:pPr algn="just"/>
            <a:r>
              <a:rPr lang="ru-RU" sz="2400" dirty="0" smtClean="0"/>
              <a:t>- Заработная плата работникам, отработавшим норму рабочего времени и выполнившим трудовые обязанности, выплачивалась не ниже МРОТ. </a:t>
            </a:r>
          </a:p>
        </p:txBody>
      </p:sp>
      <p:pic>
        <p:nvPicPr>
          <p:cNvPr id="18434" name="Picture 2" descr="\\Server\сеть\Специалисты\Носов Иван Николаевич\презентация открытого отчета 6 марта 2020\картинки\DryJaHxXQAArb8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5" y="2191407"/>
            <a:ext cx="4796583" cy="33895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33856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Главные задачи областной организации: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7800" y="4189648"/>
            <a:ext cx="11849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 startAt="2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реализация молодежной политики  в сфере защиты социально-трудовых прав и интересов работающей и учащейся молодежи; усиление работы с молодёжью, вовлечение её в работу выборных профсоюзных органов всех уровней структуры, включение молодых профсоюзных активистов в кадровый резерв;</a:t>
            </a:r>
          </a:p>
          <a:p>
            <a:pPr marL="342900" indent="-342900" algn="just">
              <a:buFontTx/>
              <a:buAutoNum type="arabicPeriod" startAt="2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содействие здоровому образу жизни и культурному досугу членов Профсоюза через проведение спортивных мероприятий, спартакиад, конкурсов творческого мастерства.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\\Server\сеть\Специалисты\Носов Иван Николаевич\презентация открытого отчета 6 марта 2020\картинки\1524833802_problem-3303396_960_7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175" y="1768822"/>
            <a:ext cx="4788325" cy="2332624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4775200" y="1653845"/>
            <a:ext cx="71739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Защита трудовых и социально-экономических интересов членов профсоюза через систему социального партнерства с органами законодательной и исполнительной власти, руководителями учреждений и руководством здравоохранения области; работа по обеспечению здоровых и безопасных условий труда в учреждениях здравоохранения, сохранение жизни и здоровья работников медицинских организаций;</a:t>
            </a:r>
          </a:p>
        </p:txBody>
      </p:sp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905297" y="2995448"/>
            <a:ext cx="5286703" cy="318463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0" y="1455898"/>
            <a:ext cx="6684581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проводился независимый аудит коллективных договоров;</a:t>
            </a:r>
          </a:p>
          <a:p>
            <a:pPr algn="just">
              <a:buFontTx/>
              <a:buChar char="-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вносились предложения по включению в раздел «Оплата труда» положений по соблюдению социально-экономических гарантий членов Профсоюза;</a:t>
            </a:r>
          </a:p>
          <a:p>
            <a:pPr algn="just">
              <a:buFontTx/>
              <a:buChar char="-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отслеживалась и приводилась в соответствие своевременная индексация средней заработной платы для расчета отпускных и других;</a:t>
            </a:r>
          </a:p>
          <a:p>
            <a:pPr algn="just">
              <a:buFontTx/>
              <a:buChar char="-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Проводились консультации по методике расчета;</a:t>
            </a:r>
          </a:p>
          <a:p>
            <a:pPr algn="just">
              <a:buFontTx/>
              <a:buChar char="-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Проводился контроль правоприменительной практики Постановлений Конституционного Суда Российской Федерации в части состава МРОТ и структуры компенсационных выплат. </a:t>
            </a:r>
          </a:p>
          <a:p>
            <a:endParaRPr lang="ru-RU" sz="2400" dirty="0"/>
          </a:p>
        </p:txBody>
      </p:sp>
      <p:pic>
        <p:nvPicPr>
          <p:cNvPr id="19458" name="Picture 2" descr="\\Server\сеть\Специалисты\Носов Иван Николаевич\презентация открытого отчета 6 марта 2020\картинки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7294" y="1576550"/>
            <a:ext cx="4172155" cy="2784913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16909" y="0"/>
            <a:ext cx="10058400" cy="113385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отчетный период: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36828" y="4445875"/>
            <a:ext cx="525517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Произведены  перерасчеты начисленных с нарушением действующего законодательства компенсационных выплат  обратившимся членам Профсоюза на сумму 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2 205 460 рублей</a:t>
            </a:r>
            <a:r>
              <a:rPr lang="ru-RU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6306205" y="4240925"/>
            <a:ext cx="3200400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99545" y="2386065"/>
            <a:ext cx="4572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Областной комитет продолжает настаивать на анализе средней заработной платы в расчете на штатную должность, а не на физическое лицо.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43145" y="2112794"/>
            <a:ext cx="57439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областном комитете профсоюза работников здравоохранения постоянно работает «горячая линия»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26923" y="4303987"/>
            <a:ext cx="27142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/>
              <a:t>26-36-68</a:t>
            </a:r>
            <a:endParaRPr lang="ru-RU" sz="5400" dirty="0"/>
          </a:p>
        </p:txBody>
      </p:sp>
      <p:pic>
        <p:nvPicPr>
          <p:cNvPr id="20482" name="Picture 2" descr="\\Server\сеть\Специалисты\Носов Иван Николаевич\презентация открытого отчета 6 марта 2020\картинки\484cbcae-1caf-4e39-b9d9-e24727449d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01048" y="3988676"/>
            <a:ext cx="2159397" cy="14845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595841">
            <a:off x="61532" y="2432748"/>
            <a:ext cx="9643292" cy="1551398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Социальная политика</a:t>
            </a:r>
            <a:br>
              <a:rPr lang="ru-RU" sz="4800" b="1" dirty="0" smtClean="0"/>
            </a:br>
            <a:r>
              <a:rPr lang="ru-RU" sz="4800" b="1" dirty="0" smtClean="0"/>
              <a:t>областного комитета</a:t>
            </a:r>
            <a:endParaRPr lang="ru-RU" sz="4800" dirty="0"/>
          </a:p>
        </p:txBody>
      </p:sp>
      <p:pic>
        <p:nvPicPr>
          <p:cNvPr id="1027" name="Picture 3" descr="\\Server\сеть\Специалисты\Носов Иван Николаевич\Заготовки\лого выбранный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65135">
            <a:off x="533270" y="1097612"/>
            <a:ext cx="2033588" cy="9413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3108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6483" y="1550492"/>
            <a:ext cx="729943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обеспечить регулярную информированность членов Профсоюза о деятельности профсоюзной организации; создать условия для ежегодного информирования социальных партнеров, медицинской общественности, членов Профсоюза об основных результатах деятельности выборных профсоюзных органов по представительству и защите социально-трудовых прав и профессиональных интересов членов Профсоюза, о развитии социального партнерства, создании значительных страховых и экономических преимуществ для членов Профсоюза.</a:t>
            </a:r>
          </a:p>
          <a:p>
            <a:pPr algn="just"/>
            <a:endParaRPr lang="ru-RU" sz="24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16909" y="0"/>
            <a:ext cx="10058400" cy="113385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 открытого отчета: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\\Server\сеть\Специалисты\Носов Иван Николаевич\презентация открытого отчета 6 марта 2020\картинки\iStock-6102526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78923" y="2324122"/>
            <a:ext cx="4271339" cy="28469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77408" y="1597788"/>
            <a:ext cx="69525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страхование профессиональных  рисков  членов Профсоюза - работников выездных бригад скорой медицинской помощи;</a:t>
            </a:r>
          </a:p>
          <a:p>
            <a:pPr algn="just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работников фельдшерско-акушерских пунктов районных больниц Саратовской области;</a:t>
            </a:r>
          </a:p>
          <a:p>
            <a:pPr algn="just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экстренной медицинской помощи (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санавиации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 для  ГУЗ «Областная клиническая больница» и ГУЗ «Саратовская областная детская клиническая больница»;</a:t>
            </a:r>
          </a:p>
          <a:p>
            <a:pPr algn="just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работников участковой службы, врачам общей практики лечебных учреждений города Саратова и Саратовской области.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16909" y="0"/>
            <a:ext cx="10058400" cy="113385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Положения, разработанные специалистами аппарата обкома: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1" name="Picture 3" descr="\\Server\сеть\Специалисты\Носов Иван Николаевич\презентация открытого отчета 6 марта 2020\картинки\cbdY9omH78DYtEKzcTdjL1t9l9gei4e8dsucZFTn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552" y="1334979"/>
            <a:ext cx="3585123" cy="48101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6483" y="1702676"/>
            <a:ext cx="1150882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Положение об оказании адресной материальной помощи членам Профсоюза, попавшим в трудные жизненные ситуации. В 2019 году единовременная  материальная помощь была оказана в размере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917 510,0 рублей.</a:t>
            </a:r>
          </a:p>
          <a:p>
            <a:r>
              <a:rPr lang="ru-RU" sz="2000" dirty="0" smtClean="0"/>
              <a:t>Положения о единовременной материальной помощи на санаторно-курортное лечение и  частичной оплате стоимости путевки. В 2019 году программой санаторно-курортного лечения воспользовались  </a:t>
            </a:r>
            <a:r>
              <a:rPr lang="ru-RU" sz="2000" b="1" dirty="0" smtClean="0"/>
              <a:t>224</a:t>
            </a:r>
            <a:r>
              <a:rPr lang="ru-RU" sz="2000" dirty="0" smtClean="0"/>
              <a:t> члена Профсоюза на сумму </a:t>
            </a:r>
            <a:r>
              <a:rPr lang="ru-RU" sz="2000" b="1" dirty="0" smtClean="0"/>
              <a:t>2 841 110  рублей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-Положения о единовременной материальной помощи </a:t>
            </a:r>
            <a:r>
              <a:rPr lang="ru-RU" sz="2000" b="1" dirty="0" smtClean="0"/>
              <a:t>на отдых и оздоровление</a:t>
            </a:r>
            <a:r>
              <a:rPr lang="ru-RU" sz="2000" dirty="0" smtClean="0"/>
              <a:t> членов Профсоюза, о частичной компенсации стоимости туристических путевок членам Профсоюза на коллективные профсоюзные туры. Воспользовались данной программой 258 членов Профсоюза на сумму </a:t>
            </a:r>
            <a:r>
              <a:rPr lang="ru-RU" sz="2000" b="1" dirty="0" smtClean="0"/>
              <a:t>533 180,0 рублей. </a:t>
            </a:r>
            <a:endParaRPr lang="ru-RU" sz="2000" dirty="0" smtClean="0"/>
          </a:p>
          <a:p>
            <a:r>
              <a:rPr lang="ru-RU" sz="2000" dirty="0" smtClean="0"/>
              <a:t>-положения о единовременной материальной помощи членам Профсоюза на путевки в детские оздоровительные лагеря города Саратов,  а также </a:t>
            </a:r>
            <a:r>
              <a:rPr lang="ru-RU" sz="2000" dirty="0" err="1" smtClean="0"/>
              <a:t>Вольского</a:t>
            </a:r>
            <a:r>
              <a:rPr lang="ru-RU" sz="2000" dirty="0" smtClean="0"/>
              <a:t>, </a:t>
            </a:r>
            <a:r>
              <a:rPr lang="ru-RU" sz="2000" dirty="0" err="1" smtClean="0"/>
              <a:t>Балашовского</a:t>
            </a:r>
            <a:r>
              <a:rPr lang="ru-RU" sz="2000" dirty="0" smtClean="0"/>
              <a:t>, </a:t>
            </a:r>
            <a:r>
              <a:rPr lang="ru-RU" sz="2000" dirty="0" err="1" smtClean="0"/>
              <a:t>Балаковского</a:t>
            </a:r>
            <a:r>
              <a:rPr lang="ru-RU" sz="2000" dirty="0" smtClean="0"/>
              <a:t> и </a:t>
            </a:r>
            <a:r>
              <a:rPr lang="ru-RU" sz="2000" dirty="0" err="1" smtClean="0"/>
              <a:t>Энгельсского</a:t>
            </a:r>
            <a:r>
              <a:rPr lang="ru-RU" sz="2000" dirty="0" smtClean="0"/>
              <a:t> районов Саратовской области. В 2019 из средств областного бюджета израсходовано </a:t>
            </a:r>
            <a:r>
              <a:rPr lang="ru-RU" sz="2000" b="1" dirty="0" smtClean="0"/>
              <a:t>1 468 509,00 рублей</a:t>
            </a:r>
            <a:r>
              <a:rPr lang="ru-RU" sz="2000" dirty="0" smtClean="0"/>
              <a:t>.</a:t>
            </a:r>
          </a:p>
          <a:p>
            <a:pPr algn="just">
              <a:buFontTx/>
              <a:buChar char="-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16909" y="0"/>
            <a:ext cx="10058400" cy="113385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Положения, разработанные специалистами аппарата обкома: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6484" y="1702676"/>
            <a:ext cx="597513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ru-RU" sz="2000" dirty="0" smtClean="0"/>
              <a:t> ежегодно областной организацией приобретаются билеты на Новогодние представления для детей членов Профсоюза</a:t>
            </a:r>
          </a:p>
          <a:p>
            <a:pPr algn="just">
              <a:buFontTx/>
              <a:buChar char="-"/>
            </a:pPr>
            <a:r>
              <a:rPr lang="ru-RU" sz="2000" dirty="0" smtClean="0"/>
              <a:t> приобретаются билеты на Новогоднюю Елку, которая проходила в Кремлевском дворце  города Москва. </a:t>
            </a:r>
          </a:p>
          <a:p>
            <a:pPr algn="just">
              <a:buFontTx/>
              <a:buChar char="-"/>
            </a:pPr>
            <a:r>
              <a:rPr lang="ru-RU" sz="2000" dirty="0" smtClean="0"/>
              <a:t> Детям студентов - членов Профсоюза -  высших и средних учебных заведений города Саратова и Саратовской области из средств областного бюджета приобретались Новогодние подарки.</a:t>
            </a:r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В 2019 году областной организацией было приобретено  билетов на сумму  </a:t>
            </a:r>
            <a:r>
              <a:rPr lang="ru-RU" sz="2000" b="1" dirty="0" smtClean="0"/>
              <a:t>1 440 509,0 рублей.</a:t>
            </a:r>
            <a:endParaRPr lang="ru-RU" sz="2000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16909" y="0"/>
            <a:ext cx="10058400" cy="113385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Культурно-массовая и спортивно-оздоровительная работа 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3" name="Picture 1" descr="\\Server\сеть\Специалисты\Носов Иван Николаевич\презентация открытого отчета 6 марта 2020\картинки\newyea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39503" y="2598399"/>
            <a:ext cx="5337338" cy="24253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6484" y="1655379"/>
            <a:ext cx="41936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ru-RU" sz="2000" dirty="0" smtClean="0"/>
              <a:t> культурно-просветительский тур Дивеево - Нижний Новгород. В поездке приняли участие 45 членов Профсоюза.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16909" y="0"/>
            <a:ext cx="10058400" cy="113385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Культурно-массовая и спортивно-оздоровительная работа 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1\Desktop\презентация открытого отчета 6 марта 2020\картинки\IMG_0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289" y="3058510"/>
            <a:ext cx="4120056" cy="309004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458608" y="5376041"/>
            <a:ext cx="49240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ru-RU" sz="2000" dirty="0" smtClean="0"/>
              <a:t>праздничный концерт, посвященный Международному дню пожилых людей. </a:t>
            </a:r>
          </a:p>
          <a:p>
            <a:pPr algn="just">
              <a:buFontTx/>
              <a:buChar char="-"/>
            </a:pPr>
            <a:endParaRPr lang="ru-RU" sz="2000" dirty="0" smtClean="0"/>
          </a:p>
        </p:txBody>
      </p:sp>
      <p:pic>
        <p:nvPicPr>
          <p:cNvPr id="2051" name="Picture 3" descr="C:\Users\1\Desktop\презентация открытого отчета 6 марта 2020\картинки\IMG_87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7106" y="1623847"/>
            <a:ext cx="5557346" cy="37048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2248" y="1828799"/>
            <a:ext cx="42566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ru-RU" sz="2000" dirty="0" smtClean="0"/>
              <a:t>фотоконкурс "Новогодний кадр"; </a:t>
            </a:r>
          </a:p>
          <a:p>
            <a:pPr algn="just">
              <a:buFontTx/>
              <a:buChar char="-"/>
            </a:pPr>
            <a:r>
              <a:rPr lang="ru-RU" sz="2000" dirty="0" smtClean="0"/>
              <a:t>конкурс детского рисунка "Новогодняя открытка", в котором приняли участие более 650 детей; </a:t>
            </a:r>
          </a:p>
          <a:p>
            <a:pPr algn="just">
              <a:buFontTx/>
              <a:buChar char="-"/>
            </a:pPr>
            <a:r>
              <a:rPr lang="ru-RU" sz="2000" dirty="0" smtClean="0"/>
              <a:t>конкурс профессионального мастерства - лучший председатель ППО, на котором были выбраны 12 лучших председателей; </a:t>
            </a:r>
          </a:p>
          <a:p>
            <a:pPr algn="just">
              <a:buFontTx/>
              <a:buChar char="-"/>
            </a:pPr>
            <a:r>
              <a:rPr lang="ru-RU" sz="2000" dirty="0" smtClean="0"/>
              <a:t>в 2019 году был впервые проведен вокальный конкурс "Голос Профсоюза", Профсоюз с песней, и многое другое.</a:t>
            </a:r>
            <a:endParaRPr lang="ru-RU" sz="20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16909" y="0"/>
            <a:ext cx="10058400" cy="113385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Культурно-массовая и спортивно-оздоровительная работа 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1\Desktop\презентация открытого отчета 6 марта 2020\картинки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9296" y="2234138"/>
            <a:ext cx="7426574" cy="2984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35063" y="1639613"/>
            <a:ext cx="307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Турнир по мини-футболу</a:t>
            </a:r>
            <a:endParaRPr lang="ru-RU" sz="20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16909" y="0"/>
            <a:ext cx="10058400" cy="113385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Культурно-массовая и спортивно-оздоровительная работа 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1\Desktop\презентация открытого отчета 6 марта 2020\картинки\2фут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667" y="2859083"/>
            <a:ext cx="4040023" cy="2700341"/>
          </a:xfrm>
          <a:prstGeom prst="rect">
            <a:avLst/>
          </a:prstGeom>
          <a:noFill/>
        </p:spPr>
      </p:pic>
      <p:pic>
        <p:nvPicPr>
          <p:cNvPr id="1027" name="Picture 3" descr="C:\Users\1\Desktop\презентация открытого отчета 6 марта 2020\картинки\футб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734" y="2367784"/>
            <a:ext cx="7507288" cy="3619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Server\сеть\Специалисты\Носов Иван Николаевич\презентация открытого отчета 6 марта 2020\картинки\x3L5AIpqWAmQ.jpg.pagespeed.ic.Ivjb129kh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0601" y="1599610"/>
            <a:ext cx="7239000" cy="46741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1434" y="1686909"/>
            <a:ext cx="485578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-формирование осознанного членства; </a:t>
            </a:r>
          </a:p>
          <a:p>
            <a:pPr algn="just">
              <a:buFontTx/>
              <a:buChar char="-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обеспечение высокой степени авторитета и привлекательности областной организации Профсоюза для работников здравоохранения; </a:t>
            </a:r>
          </a:p>
          <a:p>
            <a:pPr algn="just">
              <a:buFontTx/>
              <a:buChar char="-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высокого  уровня правовой защиты членов Профсоюза; </a:t>
            </a:r>
          </a:p>
          <a:p>
            <a:pPr algn="just">
              <a:buFontTx/>
              <a:buChar char="-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высокого уровня информированности членов Профсоюза о деятельности комитета Профсоюза;</a:t>
            </a:r>
          </a:p>
          <a:p>
            <a:pPr algn="just">
              <a:buFontTx/>
              <a:buChar char="-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создание значительных социальных и экономических преимуществ для членов Профсоюза.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16909" y="0"/>
            <a:ext cx="10058400" cy="113385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Главные задачи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C:\Users\1\Desktop\презентация открытого отчета 6 марта 2020\картинки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7147" y="1781502"/>
            <a:ext cx="6229694" cy="41459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90496" y="204951"/>
            <a:ext cx="7220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1\Desktop\презентация открытого отчета 6 марта 2020\картинки\slide-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5188" y="1565933"/>
            <a:ext cx="8863833" cy="44686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 rot="595841">
            <a:off x="-150456" y="1125581"/>
            <a:ext cx="9320409" cy="3253377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«Отчет о выполнении Министерством здравоохранения СО Отраслевого Соглашения между Минздравом и Саратовской областной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организацией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2019 году»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6026" y="6150114"/>
            <a:ext cx="11209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ДОКЛАДЧИК: ГАДЯЦКИЙ  АНДРЕЙ ЮРЬЕВИЧ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 rot="320833">
            <a:off x="10377" y="3314858"/>
            <a:ext cx="9320409" cy="984035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ДОКЛАД ОКОНЧЕН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\\Server\сеть\Специалисты\Носов Иван Николаевич\Заготовки\лого выбранный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65135">
            <a:off x="2958468" y="1567162"/>
            <a:ext cx="3997976" cy="18507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 rot="595841">
            <a:off x="-113016" y="1570424"/>
            <a:ext cx="9320409" cy="2773408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«Об утверждении финансового отчета комитета областной организации Профсоюза об использовании средств профсоюзного бюджета за 2019 год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 rot="595841">
            <a:off x="-113016" y="1570424"/>
            <a:ext cx="9320409" cy="2773408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«О подведении итогов работы председателей первичных организаций Профсоюза по результатам сводной статистической отчетности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 rot="595841">
            <a:off x="-139294" y="1159352"/>
            <a:ext cx="9639574" cy="3416496"/>
          </a:xfrm>
        </p:spPr>
        <p:txBody>
          <a:bodyPr>
            <a:normAutofit/>
          </a:bodyPr>
          <a:lstStyle/>
          <a:p>
            <a:pPr lvl="0" fontAlgn="base" hangingPunct="0"/>
            <a:r>
              <a:rPr lang="ru-RU" sz="3300" b="1" dirty="0" err="1" smtClean="0">
                <a:latin typeface="Times New Roman" pitchFamily="18" charset="0"/>
                <a:cs typeface="Times New Roman" pitchFamily="18" charset="0"/>
              </a:rPr>
              <a:t>Чарыкова</a:t>
            </a: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 Елена </a:t>
            </a:r>
            <a:r>
              <a:rPr lang="ru-RU" sz="3300" b="1" dirty="0" err="1" smtClean="0">
                <a:latin typeface="Times New Roman" pitchFamily="18" charset="0"/>
                <a:cs typeface="Times New Roman" pitchFamily="18" charset="0"/>
              </a:rPr>
              <a:t>Раульевна</a:t>
            </a: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– председатель ППО ГУЗ «Саратовская городская поликлиника № 19»; 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300" b="1" dirty="0" err="1" smtClean="0">
                <a:latin typeface="Times New Roman" pitchFamily="18" charset="0"/>
                <a:cs typeface="Times New Roman" pitchFamily="18" charset="0"/>
              </a:rPr>
              <a:t>Сунгурова</a:t>
            </a: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 Наталья Владимировна 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и.о. главного врача ГУЗ «Саратовская городская поликлиника №19» </a:t>
            </a:r>
            <a:endParaRPr lang="ru-RU" sz="33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 rot="595841">
            <a:off x="-127796" y="1549476"/>
            <a:ext cx="9320409" cy="3416496"/>
          </a:xfrm>
        </p:spPr>
        <p:txBody>
          <a:bodyPr>
            <a:normAutofit/>
          </a:bodyPr>
          <a:lstStyle/>
          <a:p>
            <a:pPr lvl="0" fontAlgn="base" hangingPunct="0"/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Леонтьева Виктория Васильевна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– председатель  ППО ГУЗ «Саратовская городская клиническая больница № 8»; 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Максимов Юрий Васильевич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главный врач ГУЗ «Саратовская городская клиническая больница №8»;</a:t>
            </a:r>
            <a:endParaRPr lang="ru-RU" sz="33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 rot="595841">
            <a:off x="-17437" y="778089"/>
            <a:ext cx="9320409" cy="3416496"/>
          </a:xfrm>
        </p:spPr>
        <p:txBody>
          <a:bodyPr>
            <a:normAutofit fontScale="90000"/>
          </a:bodyPr>
          <a:lstStyle/>
          <a:p>
            <a:pPr lvl="0" fontAlgn="base" hangingPunct="0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Соколова Нина Тимофеевна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– председатель ППО ГУЗ «Саратовская городская поликлиника № 16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Тома Александр Сергеевич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– главный врач ГУЗ «Саратовская городская поликлиника № 16»;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 rot="595841">
            <a:off x="-127796" y="1549476"/>
            <a:ext cx="9320409" cy="3416496"/>
          </a:xfrm>
        </p:spPr>
        <p:txBody>
          <a:bodyPr>
            <a:normAutofit/>
          </a:bodyPr>
          <a:lstStyle/>
          <a:p>
            <a:pPr lvl="0" fontAlgn="base" hangingPunct="0"/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Черняева Алла Юрьевна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– председатель ППО ГУЗ «Саратовская городская клиническая больница № 12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»;</a:t>
            </a:r>
            <a:br>
              <a:rPr lang="ru-RU" sz="3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Семенова Анна Сергеевна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– главный врач ГУЗ «Саратовская городская клиническая больница № 12»;</a:t>
            </a:r>
            <a:endParaRPr lang="ru-RU" sz="33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Server\сеть\Специалисты\Носов Иван Николаевич\презентация открытого отчета 6 марта 2020\картинки\depositphotos_171015400-stock-photo-doctors-shaking-ha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974" y="2159000"/>
            <a:ext cx="5438775" cy="3625850"/>
          </a:xfrm>
          <a:prstGeom prst="rect">
            <a:avLst/>
          </a:prstGeom>
          <a:noFill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3700" y="1"/>
            <a:ext cx="11442700" cy="113385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В системе  социального партнерства в 2019 году действовали: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0" y="2438400"/>
            <a:ext cx="57531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 Отраслевое Соглашение между Министерством здравоохранения  области и Саратовской областной организацией Профсоюза;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  Дополнительное Соглашение к Отраслевому Соглашению, заключенное в октябре 2019 года;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 169 коллективных договоров.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 rot="595841">
            <a:off x="-112032" y="1360290"/>
            <a:ext cx="9320409" cy="3416496"/>
          </a:xfrm>
        </p:spPr>
        <p:txBody>
          <a:bodyPr>
            <a:normAutofit fontScale="90000"/>
          </a:bodyPr>
          <a:lstStyle/>
          <a:p>
            <a:pPr lvl="0" fontAlgn="base" hangingPunct="0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Исаева Татьяна Владимировна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– председатель ППО ГУЗ "Саратовская городская клиническая больница № 2 им. В.А.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Разумовского«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Бакал Наталия Евгеньевна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– главный врач ГУЗ "Саратовская городская клиническая больница № 2 им. В.А. Разумовского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"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 rot="595841">
            <a:off x="-136907" y="1575825"/>
            <a:ext cx="9320409" cy="2945179"/>
          </a:xfrm>
        </p:spPr>
        <p:txBody>
          <a:bodyPr>
            <a:normAutofit/>
          </a:bodyPr>
          <a:lstStyle/>
          <a:p>
            <a:pPr lvl="0" fontAlgn="base" hangingPunct="0"/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Лузикас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Александр Николаевич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– председатель ППО Территориального фонда ОМС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Заречнев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Сергей Михайлович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– директор Территориального фонда ОМС;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 rot="595841">
            <a:off x="-231500" y="1954198"/>
            <a:ext cx="9320409" cy="2945179"/>
          </a:xfrm>
        </p:spPr>
        <p:txBody>
          <a:bodyPr>
            <a:noAutofit/>
          </a:bodyPr>
          <a:lstStyle/>
          <a:p>
            <a:pPr lvl="0" fontAlgn="base" hangingPunct="0"/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Горкунова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Лариса Владимиро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вна – председатель ППО ГАУЗ "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Энгельсский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перинатальный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центр«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Реброва Анастасия Анатольевна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– главный врач ГАУЗ "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Энгельсский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перинатальный центр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"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 rot="595841">
            <a:off x="-231500" y="1954198"/>
            <a:ext cx="9320409" cy="2945179"/>
          </a:xfrm>
        </p:spPr>
        <p:txBody>
          <a:bodyPr>
            <a:noAutofit/>
          </a:bodyPr>
          <a:lstStyle/>
          <a:p>
            <a:pPr lvl="0" fontAlgn="base" hangingPunct="0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Антонова Татьяна Павловна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– председатель ППО ГУЗ "Саратовская городская поликлиника № 2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"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Гурьева Людмила Анатольевна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- главный врач ГУЗ «Саратовская городская поликлиника № 2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 rot="595841">
            <a:off x="-226212" y="1948681"/>
            <a:ext cx="9320409" cy="2823662"/>
          </a:xfrm>
        </p:spPr>
        <p:txBody>
          <a:bodyPr>
            <a:noAutofit/>
          </a:bodyPr>
          <a:lstStyle/>
          <a:p>
            <a:pPr lvl="0" fontAlgn="base" hangingPunct="0"/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Таран Ольга Юрьевна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- председатель  ППО ГУЗ "Саратовская городская поликлиника № 9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";</a:t>
            </a:r>
            <a:br>
              <a:rPr lang="ru-RU" sz="3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500" b="1" dirty="0" err="1" smtClean="0">
                <a:latin typeface="Times New Roman" pitchFamily="18" charset="0"/>
                <a:cs typeface="Times New Roman" pitchFamily="18" charset="0"/>
              </a:rPr>
              <a:t>Стеклянников</a:t>
            </a:r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 Вадим Евгеньевич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–</a:t>
            </a:r>
            <a:br>
              <a:rPr lang="ru-RU" sz="3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главный 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врач ГУЗ "Саратовская городская поликлиника № 9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"</a:t>
            </a:r>
            <a:endParaRPr lang="ru-RU" sz="3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 rot="595841">
            <a:off x="-289273" y="2169399"/>
            <a:ext cx="9320409" cy="2823662"/>
          </a:xfrm>
        </p:spPr>
        <p:txBody>
          <a:bodyPr>
            <a:noAutofit/>
          </a:bodyPr>
          <a:lstStyle/>
          <a:p>
            <a:pPr lvl="0" fontAlgn="base" hangingPunct="0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Попова Афродита Васильевна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– председатель ППО ГУЗ "Саратовская городская поликлиника №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6«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Аленькина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Марина Александровна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– главный врач ГУЗ "Саратовская городская поликлиника № 6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"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 rot="595841">
            <a:off x="-289273" y="2169399"/>
            <a:ext cx="9320409" cy="2823662"/>
          </a:xfrm>
        </p:spPr>
        <p:txBody>
          <a:bodyPr>
            <a:noAutofit/>
          </a:bodyPr>
          <a:lstStyle/>
          <a:p>
            <a:pPr lvl="0" fontAlgn="base" hangingPunct="0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Дробышева Светлана Петровна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– председатель ППО ГУЗ СО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Балашовский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родильный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дом»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Четвертков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Александр Иванович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главный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врач ГУЗ СО "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Балашовский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родильный дом"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 rot="595841">
            <a:off x="-35235" y="1660066"/>
            <a:ext cx="9081489" cy="2823662"/>
          </a:xfrm>
        </p:spPr>
        <p:txBody>
          <a:bodyPr>
            <a:noAutofit/>
          </a:bodyPr>
          <a:lstStyle/>
          <a:p>
            <a:pPr lvl="0" fontAlgn="base" hangingPunct="0"/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фонда «Юридическая помощь» для защиты медицинских работников-членов Профсоюза в судах по искам пациентов (в том числе, по гражданским и уголовным делам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ru-RU" sz="3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6669" y="0"/>
            <a:ext cx="10515600" cy="1325563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Деятельность Фонда направлена на защиту и оказание помощи членам Профсоюза при наступлении следующих </a:t>
            </a:r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случаев:</a:t>
            </a:r>
            <a:endParaRPr lang="ru-RU" sz="3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1717" y="1652205"/>
            <a:ext cx="10515600" cy="4351338"/>
          </a:xfrm>
        </p:spPr>
        <p:txBody>
          <a:bodyPr>
            <a:noAutofit/>
          </a:bodyPr>
          <a:lstStyle/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 возникновении спора (предъявлении претензий) по качеству оказания медицинской помощи; </a:t>
            </a:r>
          </a:p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возмещению ущерба в связи с рисками  профессиональной деятельности члена Профсоюза; </a:t>
            </a:r>
          </a:p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иные категории споров, в том числе по уголовным и гражданским делам, возбужденным следственным комитетом, связанные с профессиональной деятельностью работников системы здравоохранения;   </a:t>
            </a:r>
          </a:p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также выплата денежной компенсации члену Профсоюза в том случае, если при оказании юридической помощи не удается полностью оградить работника от материального ущерба.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666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формируются средства </a:t>
            </a:r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Фонда:</a:t>
            </a:r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1717" y="1652205"/>
            <a:ext cx="10515600" cy="4351338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счет ежемесячных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целевых отчислений из средств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первичных организаций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Профсоюза в следующих размерах:</a:t>
            </a:r>
          </a:p>
          <a:p>
            <a:pPr lvl="0"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первичные профсоюзные организации, объединяющие до 100 членов Профсоюза (включительно) – 100 рублей;</a:t>
            </a:r>
          </a:p>
          <a:p>
            <a:pPr lvl="0"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первичные профсоюзные организации, объединяющие более 100 членов Профсоюза – один рубль за одного члена Профсоюза.</a:t>
            </a:r>
          </a:p>
          <a:p>
            <a:pPr algn="just"/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3700" y="1"/>
            <a:ext cx="11442700" cy="113385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В системе  социального партнерства в 2019г. было заключено: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0" y="4735016"/>
            <a:ext cx="5397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Администрация муниципального образования "Город Саратов"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:\РДФ\макеты рд\эмблема РДФ прозрачный фон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637" y="1502262"/>
            <a:ext cx="1858963" cy="1958136"/>
          </a:xfrm>
          <a:prstGeom prst="rect">
            <a:avLst/>
          </a:prstGeom>
          <a:noFill/>
        </p:spPr>
      </p:pic>
      <p:pic>
        <p:nvPicPr>
          <p:cNvPr id="5123" name="Picture 3" descr="\\Server\сеть\Специалисты\Носов Иван Николаевич\презентация открытого отчета 6 марта 2020\картинки\logo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1573" y="3060700"/>
            <a:ext cx="6116227" cy="1074737"/>
          </a:xfrm>
          <a:prstGeom prst="rect">
            <a:avLst/>
          </a:prstGeom>
          <a:noFill/>
        </p:spPr>
      </p:pic>
      <p:pic>
        <p:nvPicPr>
          <p:cNvPr id="5124" name="Picture 4" descr="\\Server\сеть\Специалисты\Носов Иван Николаевич\презентация открытого отчета 6 марта 2020\картинки\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5224" y="4488417"/>
            <a:ext cx="1247775" cy="152344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197099" y="1790700"/>
            <a:ext cx="46482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Саратовское региональное отделение Российского детского фонда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666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Средства фонда расходуются:</a:t>
            </a:r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1717" y="1510316"/>
            <a:ext cx="10515600" cy="4351338"/>
          </a:xfrm>
        </p:spPr>
        <p:txBody>
          <a:bodyPr>
            <a:noAutofit/>
          </a:bodyPr>
          <a:lstStyle/>
          <a:p>
            <a:pPr lvl="0" algn="just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на оплату судебных издержек связанных с оказанием юридических услуг;</a:t>
            </a:r>
          </a:p>
          <a:p>
            <a:pPr lvl="0" algn="just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на оказание материальной помощи члену Профсоюза  по выплате материального ущерба в случае,  если им понесены материальные расходы, связанные с рисками профессиональной деятельности, в т.ч. на основании решения суда, мирового соглашения, приказа работодателя, и в иных ситуациях (при оказании юридической помощи не удается полностью оградить работника от материального ущерба) – по решению Президиума Профсоюза. 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 rot="595841">
            <a:off x="-19469" y="1518178"/>
            <a:ext cx="9081489" cy="2823662"/>
          </a:xfrm>
        </p:spPr>
        <p:txBody>
          <a:bodyPr>
            <a:noAutofit/>
          </a:bodyPr>
          <a:lstStyle/>
          <a:p>
            <a:pPr lvl="0" fontAlgn="base" hangingPunct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«О переходе на централизованное финансовое обслуживание первичных организаций профсоюза, являющихся юридическими лицами»</a:t>
            </a:r>
            <a:endParaRPr lang="ru-RU" sz="3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666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Банковские расходы:</a:t>
            </a:r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711668" y="1481962"/>
          <a:ext cx="6444309" cy="4830261"/>
        </p:xfrm>
        <a:graphic>
          <a:graphicData uri="http://schemas.openxmlformats.org/drawingml/2006/table">
            <a:tbl>
              <a:tblPr/>
              <a:tblGrid>
                <a:gridCol w="625788"/>
                <a:gridCol w="3141975"/>
                <a:gridCol w="1325236"/>
                <a:gridCol w="1351310"/>
              </a:tblGrid>
              <a:tr h="8177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Наименование  ЛПУ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Банковские расходы за 2019 год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Численность членов Профсоюза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7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ГУЗ СО "Пугачевская РБ"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86 304,0 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730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15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Клиническая больница им.С.Р.Мироторцева СГМУ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69 884,0 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813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7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ГУЗ СО "Марксовская РБ"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54 752,0 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7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ГУЗ СО "Озинская РБ"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50 126,0 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7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ГУЗ СО "Базарно-Карабулакская РБ"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41 257,0 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7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ГУЗ СО "Ершовская РБ"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38 741,0 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7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ГУЗ СО "Аткарская РБ"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38 118,0 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7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ГУЗ СО "Аркадакская РБ"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37 567,0 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7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ГУЗ СО "Дергачевская РБ"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37 310,0 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7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ГУЗ СО "Хвалынская РБ"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35 870,0 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247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7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ГУЗ СО "Духовницкая РБ"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35 358,0 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7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ГУЗ СО "Турковская РБ"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35 244,0 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7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ГУЗ СО "Краснокутская РБ"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31 851,0 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7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ГУЗ СО "Советская РБ"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30 883,0 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7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ГУЗ СО "Саратовская РБ"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28 868,0 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 rot="595841">
            <a:off x="175446" y="1281695"/>
            <a:ext cx="9081489" cy="2823662"/>
          </a:xfrm>
        </p:spPr>
        <p:txBody>
          <a:bodyPr>
            <a:noAutofit/>
          </a:bodyPr>
          <a:lstStyle/>
          <a:p>
            <a:pPr lvl="0" fontAlgn="base" hangingPunct="0"/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Науменко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Елена Николаевна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главный бухгалтер областной организации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 rot="595841">
            <a:off x="-19469" y="1518178"/>
            <a:ext cx="9081489" cy="2823662"/>
          </a:xfrm>
        </p:spPr>
        <p:txBody>
          <a:bodyPr>
            <a:noAutofit/>
          </a:bodyPr>
          <a:lstStyle/>
          <a:p>
            <a:pPr lvl="0" fontAlgn="base" hangingPunct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«О переходе на централизованное финансовое обслуживание первичных организаций профсоюза, являющихся юридическими лицами»</a:t>
            </a:r>
            <a:endParaRPr lang="ru-RU" sz="3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 rot="595841">
            <a:off x="-19470" y="1328991"/>
            <a:ext cx="9081489" cy="2823662"/>
          </a:xfrm>
        </p:spPr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«О внесении изменений в состав Молодежного совета Саратовской областной организации Профсоюза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2248" y="1923393"/>
            <a:ext cx="6019800" cy="3894082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err="1" smtClean="0">
                <a:latin typeface="Times New Roman" pitchFamily="18" charset="0"/>
                <a:cs typeface="Times New Roman" pitchFamily="18" charset="0"/>
              </a:rPr>
              <a:t>Джура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 Татьяна Владимировна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- ГАПОУ СО "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Энгельсский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медицинский колледж"</a:t>
            </a:r>
            <a:br>
              <a:rPr lang="ru-RU" sz="3000" dirty="0" smtClean="0">
                <a:latin typeface="Times New Roman" pitchFamily="18" charset="0"/>
                <a:cs typeface="Times New Roman" pitchFamily="18" charset="0"/>
              </a:rPr>
            </a:b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6648" y="1891862"/>
            <a:ext cx="44841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Номинация «Папа может»</a:t>
            </a:r>
            <a:br>
              <a:rPr lang="ru-RU" sz="3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место:</a:t>
            </a:r>
            <a:endParaRPr lang="ru-RU" sz="3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358055" y="268013"/>
            <a:ext cx="51363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ФОТОКОНКУРС «23+8»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77826" name="Picture 2" descr="\\Server\сеть\Специалисты\Носов Иван Николаевич\презентация открытого отчета 6 марта 2020\картинки\6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64618" y="1481958"/>
            <a:ext cx="3594538" cy="47927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2247" y="1923393"/>
            <a:ext cx="6243145" cy="3894082"/>
          </a:xfrm>
        </p:spPr>
        <p:txBody>
          <a:bodyPr>
            <a:noAutofit/>
          </a:bodyPr>
          <a:lstStyle/>
          <a:p>
            <a:pPr algn="ctr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dirty="0" smtClean="0"/>
              <a:t> 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Ковалева Людмила Николаевна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ГУЗ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"Областная клиническая больница" </a:t>
            </a:r>
            <a:br>
              <a:rPr lang="ru-RU" sz="3000" dirty="0" smtClean="0">
                <a:latin typeface="Times New Roman" pitchFamily="18" charset="0"/>
                <a:cs typeface="Times New Roman" pitchFamily="18" charset="0"/>
              </a:rPr>
            </a:b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1907627"/>
            <a:ext cx="44841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Номинация «Папа может»</a:t>
            </a:r>
            <a:br>
              <a:rPr lang="ru-RU" sz="3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место:</a:t>
            </a:r>
            <a:endParaRPr lang="ru-RU" sz="3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358055" y="268013"/>
            <a:ext cx="51363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ФОТОКОНКУРС «23+8»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78850" name="Picture 2" descr="\\Server\сеть\Специалисты\Носов Иван Николаевич\презентация открытого отчета 6 марта 2020\картинки\2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4404" y="1932584"/>
            <a:ext cx="5584327" cy="37242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2247" y="1923393"/>
            <a:ext cx="6243145" cy="3894082"/>
          </a:xfrm>
        </p:spPr>
        <p:txBody>
          <a:bodyPr>
            <a:noAutofit/>
          </a:bodyPr>
          <a:lstStyle/>
          <a:p>
            <a:pPr algn="ctr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Громова Ольга Викторовна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ФКУЗ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РосНИПЧИ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"Микроб"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dirty="0" smtClean="0">
                <a:latin typeface="Times New Roman" pitchFamily="18" charset="0"/>
                <a:cs typeface="Times New Roman" pitchFamily="18" charset="0"/>
              </a:rPr>
            </a:b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9351" y="2065282"/>
            <a:ext cx="44841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Номинация «Папа может»</a:t>
            </a:r>
            <a:br>
              <a:rPr lang="ru-RU" sz="3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место:</a:t>
            </a:r>
            <a:endParaRPr lang="ru-RU" sz="3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358055" y="268013"/>
            <a:ext cx="51363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ФОТОКОНКУРС «23+8»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79874" name="Picture 2" descr="\\Server\сеть\Специалисты\Носов Иван Николаевич\презентация открытого отчета 6 марта 2020\картинки\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0138" y="1828801"/>
            <a:ext cx="5465379" cy="40990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2247" y="2948153"/>
            <a:ext cx="6243145" cy="2869322"/>
          </a:xfrm>
        </p:spPr>
        <p:txBody>
          <a:bodyPr>
            <a:noAutofit/>
          </a:bodyPr>
          <a:lstStyle/>
          <a:p>
            <a:pPr algn="ctr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/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Сметанина Елена Анатольевна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ГУЗ "Областной клинический госпиталь для ветеранов войн"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dirty="0" smtClean="0">
                <a:latin typeface="Times New Roman" pitchFamily="18" charset="0"/>
                <a:cs typeface="Times New Roman" pitchFamily="18" charset="0"/>
              </a:rPr>
            </a:b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0627" y="2065282"/>
            <a:ext cx="52616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Номинация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«Женское счастье»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место:</a:t>
            </a:r>
            <a:endParaRPr lang="ru-RU" sz="3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358055" y="268013"/>
            <a:ext cx="51363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ФОТОКОНКУРС «23+8»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80898" name="Picture 2" descr="\\Server\сеть\Специалисты\Носов Иван Николаевич\презентация открытого отчета 6 марта 2020\картинки\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1862" y="2317531"/>
            <a:ext cx="5467539" cy="30742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49300" y="0"/>
            <a:ext cx="11442700" cy="113385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Председатель областной организации входит в состав: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4000" y="1714500"/>
            <a:ext cx="6680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Правления фонда ОМС;</a:t>
            </a:r>
          </a:p>
          <a:p>
            <a:pPr marL="457200" indent="-457200" algn="just"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Комиссии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 разработке территориальной программы обязательного медицинского страхования;</a:t>
            </a:r>
          </a:p>
          <a:p>
            <a:pPr marL="457200" indent="-457200"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Представители областной организации включены в состав рабочих групп при:</a:t>
            </a:r>
          </a:p>
          <a:p>
            <a:pPr marL="457200" indent="-457200" algn="just"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Правительстве области;</a:t>
            </a:r>
          </a:p>
          <a:p>
            <a:pPr marL="457200" indent="-457200" algn="just"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Министерстве здравоохранения области;</a:t>
            </a:r>
          </a:p>
          <a:p>
            <a:pPr marL="457200" indent="-457200" algn="just"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Межведомственной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рабочей группы, созданной распоряжением Губернатора области.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\\Server\сеть\Специалисты\Носов Иван Николаевич\презентация открытого отчета 6 марта 2020\картинки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9149" y="2178050"/>
            <a:ext cx="4734263" cy="3321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963918"/>
            <a:ext cx="6432332" cy="2869322"/>
          </a:xfrm>
        </p:spPr>
        <p:txBody>
          <a:bodyPr>
            <a:noAutofit/>
          </a:bodyPr>
          <a:lstStyle/>
          <a:p>
            <a:pPr algn="ctr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Королева Галина Вениаминовна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ГУЗ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СО "Калининская РБ"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dirty="0" smtClean="0">
                <a:latin typeface="Times New Roman" pitchFamily="18" charset="0"/>
                <a:cs typeface="Times New Roman" pitchFamily="18" charset="0"/>
              </a:rPr>
            </a:b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0627" y="2065282"/>
            <a:ext cx="52616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Номинация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«Женское счастье»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место:</a:t>
            </a:r>
            <a:endParaRPr lang="ru-RU" sz="3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358055" y="268013"/>
            <a:ext cx="51363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ФОТОКОНКУРС «23+8»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81922" name="Picture 2" descr="\\Server\сеть\Специалисты\Носов Иван Николаевич\презентация открытого отчета 6 марта 2020\картинки\2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9593" y="1990909"/>
            <a:ext cx="5434545" cy="3621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963918"/>
            <a:ext cx="6432332" cy="2869322"/>
          </a:xfrm>
        </p:spPr>
        <p:txBody>
          <a:bodyPr>
            <a:noAutofit/>
          </a:bodyPr>
          <a:lstStyle/>
          <a:p>
            <a:pPr algn="ctr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Бурдюк Ольга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Юрьевна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ГУЗ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"Саратовская городская детская поликлиника №2"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dirty="0" smtClean="0">
                <a:latin typeface="Times New Roman" pitchFamily="18" charset="0"/>
                <a:cs typeface="Times New Roman" pitchFamily="18" charset="0"/>
              </a:rPr>
            </a:b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0627" y="2065282"/>
            <a:ext cx="52616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Номинация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«Женское счастье»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место:</a:t>
            </a:r>
            <a:endParaRPr lang="ru-RU" sz="3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358055" y="268013"/>
            <a:ext cx="51363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ФОТОКОНКУРС «23+8»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82946" name="Picture 2" descr="\\Server\сеть\Специалисты\Носов Иван Николаевич\презентация открытого отчета 6 марта 2020\картинки\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6208" y="1970689"/>
            <a:ext cx="5680841" cy="37872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963918"/>
            <a:ext cx="6432332" cy="2869322"/>
          </a:xfrm>
        </p:spPr>
        <p:txBody>
          <a:bodyPr>
            <a:noAutofit/>
          </a:bodyPr>
          <a:lstStyle/>
          <a:p>
            <a:pPr algn="ctr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Попова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Елеонора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Зурабовна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ФКУЗ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РосНИПЧИ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"Микроб"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dirty="0" smtClean="0">
                <a:latin typeface="Times New Roman" pitchFamily="18" charset="0"/>
                <a:cs typeface="Times New Roman" pitchFamily="18" charset="0"/>
              </a:rPr>
            </a:b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88644" y="2065282"/>
            <a:ext cx="45456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Номинация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«Редкий кадр»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место:</a:t>
            </a:r>
            <a:endParaRPr lang="ru-RU" sz="3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358055" y="268013"/>
            <a:ext cx="51363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ФОТОКОНКУРС «23+8»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83970" name="Picture 2" descr="\\Server\сеть\Специалисты\Носов Иван Николаевич\презентация открытого отчета 6 марта 2020\картинки\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6566" y="1954925"/>
            <a:ext cx="5192110" cy="3894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963918"/>
            <a:ext cx="6432332" cy="2869322"/>
          </a:xfrm>
        </p:spPr>
        <p:txBody>
          <a:bodyPr>
            <a:noAutofit/>
          </a:bodyPr>
          <a:lstStyle/>
          <a:p>
            <a:pPr algn="ctr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Софронов Александр Сергеевич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ГУЗ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СО "Калининская РБ"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dirty="0" smtClean="0">
                <a:latin typeface="Times New Roman" pitchFamily="18" charset="0"/>
                <a:cs typeface="Times New Roman" pitchFamily="18" charset="0"/>
              </a:rPr>
            </a:b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88644" y="2065282"/>
            <a:ext cx="45456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Номинация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«Редкий кадр»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место:</a:t>
            </a:r>
            <a:endParaRPr lang="ru-RU" sz="3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358055" y="268013"/>
            <a:ext cx="51363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ФОТОКОНКУРС «23+8»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84994" name="Picture 2" descr="\\Server\сеть\Специалисты\Носов Иван Николаевич\презентация открытого отчета 6 марта 2020\картинки\2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70750" y="1608083"/>
            <a:ext cx="2729251" cy="44931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963918"/>
            <a:ext cx="6432332" cy="2869322"/>
          </a:xfrm>
        </p:spPr>
        <p:txBody>
          <a:bodyPr>
            <a:noAutofit/>
          </a:bodyPr>
          <a:lstStyle/>
          <a:p>
            <a:pPr algn="ctr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Мишонкова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Анна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Валерьевна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ГУЗ "Саратовская городская клиническая больница №8"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dirty="0" smtClean="0">
                <a:latin typeface="Times New Roman" pitchFamily="18" charset="0"/>
                <a:cs typeface="Times New Roman" pitchFamily="18" charset="0"/>
              </a:rPr>
            </a:b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88644" y="2065282"/>
            <a:ext cx="45456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Номинация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«Редкий кадр»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место:</a:t>
            </a:r>
            <a:endParaRPr lang="ru-RU" sz="3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358055" y="268013"/>
            <a:ext cx="51363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ФОТОКОНКУРС «23+8»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86018" name="Picture 2" descr="\\Server\сеть\Специалисты\Носов Иван Николаевич\презентация открытого отчета 6 марта 2020\картинки\6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1476" y="1434662"/>
            <a:ext cx="3300248" cy="49503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963918"/>
            <a:ext cx="6432332" cy="2869322"/>
          </a:xfrm>
        </p:spPr>
        <p:txBody>
          <a:bodyPr>
            <a:noAutofit/>
          </a:bodyPr>
          <a:lstStyle/>
          <a:p>
            <a:pPr algn="ctr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Чудин Илья Сергеевич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ГУЗ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"Областная клиническая психиатрическая больница"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dirty="0" smtClean="0">
                <a:latin typeface="Times New Roman" pitchFamily="18" charset="0"/>
                <a:cs typeface="Times New Roman" pitchFamily="18" charset="0"/>
              </a:rPr>
            </a:b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0511" y="2569778"/>
            <a:ext cx="30411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ГРАН-ПРИ:</a:t>
            </a:r>
            <a:endParaRPr lang="ru-RU" sz="4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358055" y="268013"/>
            <a:ext cx="51363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ФОТОКОНКУРС «23+8»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87042" name="Picture 2" descr="\\Server\сеть\Специалисты\Носов Иван Николаевич\презентация открытого отчета 6 марта 2020\картинки\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23036" y="1572444"/>
            <a:ext cx="3008785" cy="44972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C:\Users\Ivan\Downloads\плакат 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2306" y="274291"/>
            <a:ext cx="8969418" cy="63629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59000" y="0"/>
            <a:ext cx="7620000" cy="1133856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Отстаиваем права членов профсоюза!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\\Server\сеть\Специалисты\Носов Иван Николаевич\презентация открытого отчета 6 марта 2020\картинки\silnyi-harak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0024" y="1592262"/>
            <a:ext cx="8943976" cy="44719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Server\сеть\Специалисты\Носов Иван Николаевич\презентация открытого отчета 6 марта 2020\картинки\cons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8237" y="2171700"/>
            <a:ext cx="5570154" cy="3233737"/>
          </a:xfrm>
          <a:prstGeom prst="rect">
            <a:avLst/>
          </a:prstGeom>
          <a:noFill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1500" y="0"/>
            <a:ext cx="11442700" cy="113385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результатам статистического отчета на 1 января 2020 года областная организация объединяет: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4000" y="1714500"/>
            <a:ext cx="62103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- 4 районных организации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- 176 первичных организации</a:t>
            </a:r>
          </a:p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Вновь созданы  2 первичные организации: 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 ГУЗ СО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Медико-санитарния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часть городского округа ЗАТО Светлый»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 ГУЗ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Марксовский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Дом ребёнка для детей с заболеваниями  центральной нервной системы и нарушением психики» МЗ СО. </a:t>
            </a:r>
          </a:p>
          <a:p>
            <a:pPr marL="457200" indent="-457200"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7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</TotalTime>
  <Words>2050</Words>
  <Application>Microsoft Office PowerPoint</Application>
  <PresentationFormat>Произвольный</PresentationFormat>
  <Paragraphs>273</Paragraphs>
  <Slides>76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77" baseType="lpstr">
      <vt:lpstr>Office Theme</vt:lpstr>
      <vt:lpstr>II ПЛЕНУМ комитета Саратовской областной организации Профсоюза работников здравоохранения РФ</vt:lpstr>
      <vt:lpstr>Открытый отчет о работе Саратовской областной организации Профсоюза работников здравоохранения за 2019 год</vt:lpstr>
      <vt:lpstr>Главные задачи областной организации:</vt:lpstr>
      <vt:lpstr>Слайд 4</vt:lpstr>
      <vt:lpstr>В системе  социального партнерства в 2019 году действовали:</vt:lpstr>
      <vt:lpstr>В системе  социального партнерства в 2019г. было заключено:</vt:lpstr>
      <vt:lpstr>Председатель областной организации входит в состав:</vt:lpstr>
      <vt:lpstr>Отстаиваем права членов профсоюза!</vt:lpstr>
      <vt:lpstr>По результатам статистического отчета на 1 января 2020 года областная организация объединяет:</vt:lpstr>
      <vt:lpstr>Общая численность членов профсоюза (51 006 человек):</vt:lpstr>
      <vt:lpstr>Рост профсоюзного членства за 2019 год</vt:lpstr>
      <vt:lpstr>Слайд 12</vt:lpstr>
      <vt:lpstr>В отчетном периоде были проведены:</vt:lpstr>
      <vt:lpstr>В отчетном периоде были проведены:</vt:lpstr>
      <vt:lpstr>Программа по привлечению специалистов  со средним медицинским образованием:</vt:lpstr>
      <vt:lpstr>Слайд 16</vt:lpstr>
      <vt:lpstr>Ряд направлений и вопросов, которые решались в приоритетном порядке:</vt:lpstr>
      <vt:lpstr>Профсоюзный контроль за состоянием охраны труда осуществляли:</vt:lpstr>
      <vt:lpstr>Слайд 19</vt:lpstr>
      <vt:lpstr>Уровень производственного травматизма снизился на 45%</vt:lpstr>
      <vt:lpstr>Проверки, проведенные техническим инспектором труда за отчетный период:</vt:lpstr>
      <vt:lpstr>На сайте открыта электронная юридическая консультация в рубриках:</vt:lpstr>
      <vt:lpstr>Направления правовой работы областной организации:</vt:lpstr>
      <vt:lpstr>Решаются социальные задачи:</vt:lpstr>
      <vt:lpstr>За отчетный период:</vt:lpstr>
      <vt:lpstr>Слайд 26</vt:lpstr>
      <vt:lpstr>За отчетный период:</vt:lpstr>
      <vt:lpstr>За отчетный период:</vt:lpstr>
      <vt:lpstr>Слайд 29</vt:lpstr>
      <vt:lpstr>За отчетный период:</vt:lpstr>
      <vt:lpstr>Слайд 31</vt:lpstr>
      <vt:lpstr>Социальная политика областного комитета</vt:lpstr>
      <vt:lpstr>Цель открытого отчета:</vt:lpstr>
      <vt:lpstr>Положения, разработанные специалистами аппарата обкома:</vt:lpstr>
      <vt:lpstr>Положения, разработанные специалистами аппарата обкома:</vt:lpstr>
      <vt:lpstr>Культурно-массовая и спортивно-оздоровительная работа :</vt:lpstr>
      <vt:lpstr>Культурно-массовая и спортивно-оздоровительная работа :</vt:lpstr>
      <vt:lpstr>Культурно-массовая и спортивно-оздоровительная работа :</vt:lpstr>
      <vt:lpstr>Культурно-массовая и спортивно-оздоровительная работа :</vt:lpstr>
      <vt:lpstr>Главные задачи:</vt:lpstr>
      <vt:lpstr>Слайд 41</vt:lpstr>
      <vt:lpstr>«Отчет о выполнении Министерством здравоохранения СО Отраслевого Соглашения между Минздравом и Саратовской областной организацией в 2019 году»</vt:lpstr>
      <vt:lpstr>ДОКЛАД ОКОНЧЕН</vt:lpstr>
      <vt:lpstr>«Об утверждении финансового отчета комитета областной организации Профсоюза об использовании средств профсоюзного бюджета за 2019 год»</vt:lpstr>
      <vt:lpstr>«О подведении итогов работы председателей первичных организаций Профсоюза по результатам сводной статистической отчетности»</vt:lpstr>
      <vt:lpstr>Чарыкова Елена Раульевна – председатель ППО ГУЗ «Саратовская городская поликлиника № 19»;   Сунгурова Наталья Владимировна и.о. главного врача ГУЗ «Саратовская городская поликлиника №19» </vt:lpstr>
      <vt:lpstr>Леонтьева Виктория Васильевна – председатель  ППО ГУЗ «Саратовская городская клиническая больница № 8»;   Максимов Юрий Васильевич главный врач ГУЗ «Саратовская городская клиническая больница №8»;</vt:lpstr>
      <vt:lpstr>Соколова Нина Тимофеевна – председатель ППО ГУЗ «Саратовская городская поликлиника № 16»  Тома Александр Сергеевич – главный врач ГУЗ «Саратовская городская поликлиника № 16»;</vt:lpstr>
      <vt:lpstr>Черняева Алла Юрьевна – председатель ППО ГУЗ «Саратовская городская клиническая больница № 12»;  Семенова Анна Сергеевна – главный врач ГУЗ «Саратовская городская клиническая больница № 12»;</vt:lpstr>
      <vt:lpstr>Исаева Татьяна Владимировна – председатель ППО ГУЗ "Саратовская городская клиническая больница № 2 им. В.А. Разумовского«  Бакал Наталия Евгеньевна – главный врач ГУЗ "Саратовская городская клиническая больница № 2 им. В.А. Разумовского"</vt:lpstr>
      <vt:lpstr>Лузикас Александр Николаевич – председатель ППО Территориального фонда ОМС;  Заречнев Сергей Михайлович – директор Территориального фонда ОМС;</vt:lpstr>
      <vt:lpstr>Горкунова Лариса Владимировна – председатель ППО ГАУЗ "Энгельсский перинатальный центр«  Реброва Анастасия Анатольевна – главный врач ГАУЗ "Энгельсский перинатальный центр"</vt:lpstr>
      <vt:lpstr>Антонова Татьяна Павловна – председатель ППО ГУЗ "Саратовская городская поликлиника № 2"  Гурьева Людмила Анатольевна - главный врач ГУЗ «Саратовская городская поликлиника № 2»</vt:lpstr>
      <vt:lpstr>Таран Ольга Юрьевна - председатель  ППО ГУЗ "Саратовская городская поликлиника № 9";  Стеклянников Вадим Евгеньевич – главный врач ГУЗ "Саратовская городская поликлиника № 9"</vt:lpstr>
      <vt:lpstr>Попова Афродита Васильевна – председатель ППО ГУЗ "Саратовская городская поликлиника № 6«  Аленькина Марина Александровна – главный врач ГУЗ "Саратовская городская поликлиника № 6"</vt:lpstr>
      <vt:lpstr>Дробышева Светлана Петровна – председатель ППО ГУЗ СО «Балашовский родильный дом»  Четвертков Александр Иванович –  главный врач ГУЗ СО "Балашовский родильный дом" </vt:lpstr>
      <vt:lpstr>Создание фонда «Юридическая помощь» для защиты медицинских работников-членов Профсоюза в судах по искам пациентов (в том числе, по гражданским и уголовным делам) </vt:lpstr>
      <vt:lpstr>Деятельность Фонда направлена на защиту и оказание помощи членам Профсоюза при наступлении следующих случаев:</vt:lpstr>
      <vt:lpstr>Как формируются средства Фонда: </vt:lpstr>
      <vt:lpstr>Средства фонда расходуются: </vt:lpstr>
      <vt:lpstr>«О переходе на централизованное финансовое обслуживание первичных организаций профсоюза, являющихся юридическими лицами»</vt:lpstr>
      <vt:lpstr>Банковские расходы: </vt:lpstr>
      <vt:lpstr>Науменко Елена Николаевна  главный бухгалтер областной организации</vt:lpstr>
      <vt:lpstr>«О переходе на централизованное финансовое обслуживание первичных организаций профсоюза, являющихся юридическими лицами»</vt:lpstr>
      <vt:lpstr>«О внесении изменений в состав Молодежного совета Саратовской областной организации Профсоюза»</vt:lpstr>
      <vt:lpstr>  Джура Татьяна Владимировна - ГАПОУ СО "Энгельсский медицинский колледж" </vt:lpstr>
      <vt:lpstr>   Ковалева Людмила Николаевна  ГУЗ "Областная клиническая больница"  </vt:lpstr>
      <vt:lpstr>   Громова Ольга Викторовна  ФКУЗ РосНИПЧИ "Микроб"  </vt:lpstr>
      <vt:lpstr>   Сметанина Елена Анатольевна - ГУЗ "Областной клинический госпиталь для ветеранов войн"  </vt:lpstr>
      <vt:lpstr>   Королева Галина Вениаминовна  ГУЗ СО "Калининская РБ"   </vt:lpstr>
      <vt:lpstr>   Бурдюк Ольга Юрьевна  ГУЗ "Саратовская городская детская поликлиника №2"   </vt:lpstr>
      <vt:lpstr>   Попова Елеонора Зурабовна ФКУЗ РосНИПЧИ "Микроб"  </vt:lpstr>
      <vt:lpstr>   Софронов Александр Сергеевич  ГУЗ СО "Калининская РБ"  </vt:lpstr>
      <vt:lpstr>   Мишонкова Анна Валерьевна  ГУЗ "Саратовская городская клиническая больница №8"  </vt:lpstr>
      <vt:lpstr>   Чудин Илья Сергеевич  ГУЗ "Областная клиническая психиатрическая больница"  </vt:lpstr>
      <vt:lpstr>Слайд 76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Ivan</cp:lastModifiedBy>
  <cp:revision>121</cp:revision>
  <dcterms:created xsi:type="dcterms:W3CDTF">2020-01-15T13:37:26Z</dcterms:created>
  <dcterms:modified xsi:type="dcterms:W3CDTF">2020-03-06T06:20:23Z</dcterms:modified>
</cp:coreProperties>
</file>