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sldIdLst>
    <p:sldId id="256" r:id="rId2"/>
    <p:sldId id="257" r:id="rId3"/>
    <p:sldId id="283" r:id="rId4"/>
    <p:sldId id="258" r:id="rId5"/>
    <p:sldId id="286" r:id="rId6"/>
    <p:sldId id="259" r:id="rId7"/>
    <p:sldId id="260" r:id="rId8"/>
    <p:sldId id="282" r:id="rId9"/>
    <p:sldId id="284" r:id="rId10"/>
    <p:sldId id="285" r:id="rId11"/>
    <p:sldId id="261" r:id="rId12"/>
    <p:sldId id="262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64" r:id="rId23"/>
    <p:sldId id="265" r:id="rId24"/>
    <p:sldId id="296" r:id="rId25"/>
    <p:sldId id="297" r:id="rId26"/>
    <p:sldId id="266" r:id="rId27"/>
    <p:sldId id="267" r:id="rId28"/>
    <p:sldId id="298" r:id="rId29"/>
    <p:sldId id="299" r:id="rId30"/>
    <p:sldId id="268" r:id="rId31"/>
    <p:sldId id="271" r:id="rId32"/>
    <p:sldId id="300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30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0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DEAF1-01A7-4986-B513-D5CBF91A635F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48BEA-C0B5-4A7D-9169-B7BED6AB88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8BEA-C0B5-4A7D-9169-B7BED6AB887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8F252A4-7860-436C-8A28-D79F76F137AA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1B8BD6-3E02-4FD0-96D4-4D9F7F0CB92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708920"/>
            <a:ext cx="8640960" cy="2801471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ОТКРЫТЫЙ ОТЧЕТ</a:t>
            </a:r>
            <a:br>
              <a:rPr lang="ru-RU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РАБОТЕ САРАТОВСКОЙ</a:t>
            </a:r>
            <a:br>
              <a:rPr lang="ru-RU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ОБЛАСТНОЙ ОРГАНИЗАЦИИ ПРОФСОЮЗА РАБОТНИКОВ ЗДРАВООХРАНЕНИЯ РФ</a:t>
            </a:r>
            <a:br>
              <a:rPr lang="ru-RU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2018 ГОД</a:t>
            </a:r>
            <a:endParaRPr lang="ru-RU" sz="3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C:\Users\Ivan\Desktop\флэшка\флэшка\профсоюзная эмблем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052736"/>
            <a:ext cx="2304256" cy="1164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908720"/>
            <a:ext cx="5482952" cy="5063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VIII </a:t>
            </a:r>
            <a:r>
              <a:rPr lang="ru-RU" sz="2800" dirty="0" smtClean="0"/>
              <a:t>и </a:t>
            </a:r>
            <a:r>
              <a:rPr lang="en-US" sz="2800" dirty="0" smtClean="0"/>
              <a:t>IX </a:t>
            </a:r>
            <a:r>
              <a:rPr lang="ru-RU" sz="2800" dirty="0" smtClean="0"/>
              <a:t>Пленумы ЦК Профсоюза</a:t>
            </a:r>
            <a:endParaRPr lang="ru-RU" sz="2800" dirty="0"/>
          </a:p>
        </p:txBody>
      </p:sp>
      <p:pic>
        <p:nvPicPr>
          <p:cNvPr id="2050" name="Picture 2" descr="C:\Users\Ivan\Desktop\Открытый отчет за 2018 год\В отчетный доклад\цк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704856" cy="5086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908720"/>
            <a:ext cx="5482952" cy="5063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VIII </a:t>
            </a:r>
            <a:r>
              <a:rPr lang="ru-RU" sz="2800" dirty="0" smtClean="0"/>
              <a:t>и </a:t>
            </a:r>
            <a:r>
              <a:rPr lang="en-US" sz="2800" dirty="0" smtClean="0"/>
              <a:t>IX </a:t>
            </a:r>
            <a:r>
              <a:rPr lang="ru-RU" sz="2800" dirty="0" smtClean="0"/>
              <a:t>Пленумы ЦК Профсоюза</a:t>
            </a:r>
            <a:endParaRPr lang="ru-RU" sz="2800" dirty="0"/>
          </a:p>
        </p:txBody>
      </p:sp>
      <p:pic>
        <p:nvPicPr>
          <p:cNvPr id="1026" name="Picture 2" descr="C:\Users\Ivan\Desktop\Открытый отчет за 2018 год\В отчетный доклад\ц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1628801"/>
            <a:ext cx="7563795" cy="5008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43431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Проведено 2 молодежных форума: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с молодежных форумов</a:t>
            </a:r>
            <a:endParaRPr lang="ru-RU" dirty="0"/>
          </a:p>
        </p:txBody>
      </p:sp>
      <p:pic>
        <p:nvPicPr>
          <p:cNvPr id="3074" name="Picture 2" descr="C:\Users\Ivan\Desktop\работа\фотоотчеты\2018\Молодежный форум\IMG_0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632848" cy="5088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43431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Проведено 2 молодежных форума: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Ivan\Desktop\работа\фотоотчеты\2018\Молодежный форум\IMG_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920880" cy="5280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43431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Проведено 2 молодежных форума:</a:t>
            </a:r>
            <a:endParaRPr lang="ru-RU" sz="2800" dirty="0"/>
          </a:p>
        </p:txBody>
      </p:sp>
      <p:pic>
        <p:nvPicPr>
          <p:cNvPr id="5122" name="Picture 2" descr="C:\Users\Ivan\Desktop\работа\фотоотчеты\2018\Молодежный форум\IMG_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920880" cy="5280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8663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Стартовала профсоюзная программа для трудоустройства в районные больницы</a:t>
            </a:r>
            <a:endParaRPr lang="ru-RU" sz="2800" dirty="0"/>
          </a:p>
        </p:txBody>
      </p:sp>
      <p:pic>
        <p:nvPicPr>
          <p:cNvPr id="6146" name="Picture 2" descr="C:\Users\Ivan\Desktop\Открытый отчет за 2018 год\В отчетный доклад\IMG_0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560840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8663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Всероссийское совещание по вопросам молодежной политики ФНПР в городе Сочи</a:t>
            </a:r>
            <a:endParaRPr lang="ru-RU" sz="2800" dirty="0"/>
          </a:p>
        </p:txBody>
      </p:sp>
      <p:pic>
        <p:nvPicPr>
          <p:cNvPr id="7171" name="Picture 3" descr="C:\Users\Ivan\Desktop\Открытый отчет за 2018 год\В отчетный доклад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64799"/>
            <a:ext cx="6696744" cy="50223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8663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Семинар-совещание для профсоюзного актива из числа молодёжи ПФО</a:t>
            </a:r>
            <a:r>
              <a:rPr lang="ru-RU" sz="2800" b="1" dirty="0" smtClean="0"/>
              <a:t> в Оренбурге </a:t>
            </a:r>
            <a:endParaRPr lang="ru-RU" sz="2800" dirty="0"/>
          </a:p>
        </p:txBody>
      </p:sp>
      <p:pic>
        <p:nvPicPr>
          <p:cNvPr id="7170" name="Picture 2" descr="C:\Users\Ivan\Desktop\Открытый отчет за 2018 год\В отчетный доклад\img_3494-28-10-18-11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96744" cy="5022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6503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Конкурс «Профсоюзный лидер года»</a:t>
            </a:r>
            <a:endParaRPr lang="ru-RU" sz="2800" dirty="0"/>
          </a:p>
        </p:txBody>
      </p:sp>
      <p:pic>
        <p:nvPicPr>
          <p:cNvPr id="8194" name="Picture 2" descr="C:\Users\Ivan\Desktop\Открытый отчет за 2018 год\В отчетный доклад\IMG_5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776865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866360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/>
              <a:t>Семинар-совещание Председателей областных комитетов Профсоюза в </a:t>
            </a:r>
            <a:r>
              <a:rPr lang="ru-RU" sz="2600" b="1" dirty="0" smtClean="0"/>
              <a:t>Приволжском Федеральном Округе</a:t>
            </a:r>
            <a:endParaRPr lang="ru-RU" sz="2600" dirty="0"/>
          </a:p>
        </p:txBody>
      </p:sp>
      <p:pic>
        <p:nvPicPr>
          <p:cNvPr id="9218" name="Picture 2" descr="C:\Users\Ivan\Desktop\Открытый отчет за 2018 год\В отчетный доклад\img_7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7130766" cy="4753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642910" y="1928802"/>
            <a:ext cx="8215370" cy="4357718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Общая численность на 1 января 2019 года: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51019 членов Профсоюза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Из них: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работающие в учреждениях системы здравоохранения: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37 136 человек  (72,8%)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студенты СГМУ и медицинских колледжей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13 708  человек (26,9%)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неработающие пенсионеры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175 человек (0,3%)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1052736"/>
            <a:ext cx="7772400" cy="85725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Характеристика Саратовской областной организации Профсоюза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866360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/>
              <a:t>Семинар-совещание Председателей областных комитетов Профсоюза в </a:t>
            </a:r>
            <a:r>
              <a:rPr lang="ru-RU" sz="2600" b="1" dirty="0" smtClean="0"/>
              <a:t>Приволжском Федеральном Округе</a:t>
            </a:r>
            <a:endParaRPr lang="ru-RU" sz="2600" dirty="0"/>
          </a:p>
        </p:txBody>
      </p:sp>
      <p:pic>
        <p:nvPicPr>
          <p:cNvPr id="10242" name="Picture 2" descr="C:\Users\Ivan\Desktop\Открытый отчет за 2018 год\В отчетный доклад\IMG_7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7229463" cy="4819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2816"/>
            <a:ext cx="9144000" cy="338437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/>
              <a:t>Основные направления деятельности Саратовской областной организации Профсоюза: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i="1" dirty="0" smtClean="0"/>
              <a:t>- работа правового инспектора труда</a:t>
            </a:r>
            <a:br>
              <a:rPr lang="ru-RU" sz="2800" i="1" dirty="0" smtClean="0"/>
            </a:b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- работа технического инспектора труда</a:t>
            </a:r>
            <a:endParaRPr lang="ru-RU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В течение года правовым инспектором проведена экспертиза </a:t>
            </a:r>
            <a:r>
              <a:rPr lang="ru-RU" b="1" dirty="0" smtClean="0"/>
              <a:t>46</a:t>
            </a:r>
            <a:r>
              <a:rPr lang="ru-RU" dirty="0" smtClean="0"/>
              <a:t>  коллективных договоров, рассмотрено  – </a:t>
            </a:r>
            <a:r>
              <a:rPr lang="ru-RU" b="1" dirty="0" smtClean="0"/>
              <a:t>268 обращений</a:t>
            </a:r>
            <a:r>
              <a:rPr lang="ru-RU" dirty="0" smtClean="0"/>
              <a:t>, из них:</a:t>
            </a:r>
          </a:p>
          <a:p>
            <a:pPr lvl="0" algn="just" fontAlgn="base" hangingPunct="0"/>
            <a:r>
              <a:rPr lang="ru-RU" dirty="0" smtClean="0"/>
              <a:t>по вопросу подсчета стажа лечебной деятельности для назначения досрочной трудовой пенсии и составления исковых заявлений– </a:t>
            </a:r>
            <a:r>
              <a:rPr lang="ru-RU" b="1" dirty="0" smtClean="0"/>
              <a:t>250 обращений</a:t>
            </a:r>
            <a:r>
              <a:rPr lang="ru-RU" dirty="0" smtClean="0"/>
              <a:t>,  тогда, как  в 2017 году их было - </a:t>
            </a:r>
            <a:r>
              <a:rPr lang="ru-RU" b="1" dirty="0" smtClean="0"/>
              <a:t>147</a:t>
            </a:r>
            <a:r>
              <a:rPr lang="ru-RU" dirty="0" smtClean="0"/>
              <a:t>;</a:t>
            </a:r>
          </a:p>
          <a:p>
            <a:pPr lvl="0" algn="just" fontAlgn="base" hangingPunct="0"/>
            <a:r>
              <a:rPr lang="ru-RU" dirty="0" smtClean="0"/>
              <a:t>по вопросу отказа в присвоении звания "Ветеран труда" работникам здравоохранения области, получившим грамоты Министерства здравоохранения Российской Федерации в ноябре, декабре 2016 г. – </a:t>
            </a:r>
            <a:r>
              <a:rPr lang="ru-RU" b="1" dirty="0" smtClean="0"/>
              <a:t>7 обращений;</a:t>
            </a:r>
            <a:endParaRPr lang="ru-RU" dirty="0" smtClean="0"/>
          </a:p>
          <a:p>
            <a:pPr lvl="0" algn="just" fontAlgn="base" hangingPunct="0"/>
            <a:r>
              <a:rPr lang="ru-RU" dirty="0" smtClean="0"/>
              <a:t> </a:t>
            </a:r>
            <a:r>
              <a:rPr lang="ru-RU" b="1" dirty="0" smtClean="0"/>
              <a:t>11 обращений </a:t>
            </a:r>
            <a:r>
              <a:rPr lang="ru-RU" dirty="0" smtClean="0"/>
              <a:t>по вопросам: взыскания алиментов, составления исковых заявлений по поводу обжалования решений пенсионного фонда, о прохождении водителями медицинского освидетельствования, о переводе санитарок на должность уборщика служебных помещений и др.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В  ряде случаев были проведены перерасчеты по заработной плате, которые</a:t>
            </a:r>
            <a:r>
              <a:rPr lang="ru-RU" b="1" dirty="0" smtClean="0"/>
              <a:t> </a:t>
            </a:r>
            <a:r>
              <a:rPr lang="ru-RU" dirty="0" smtClean="0"/>
              <a:t>за указанный период</a:t>
            </a:r>
            <a:r>
              <a:rPr lang="ru-RU" b="1" dirty="0" smtClean="0"/>
              <a:t> составили  411 003, 87 рублей,  выплаты произведены. </a:t>
            </a:r>
            <a:endParaRPr lang="ru-RU" dirty="0" smtClean="0"/>
          </a:p>
          <a:p>
            <a:pPr algn="just"/>
            <a:r>
              <a:rPr lang="ru-RU" dirty="0" smtClean="0"/>
              <a:t>Экономическая выгода для работников за отчетный период по судебным решениям и иным обращениям членов Профсоюза </a:t>
            </a:r>
            <a:r>
              <a:rPr lang="ru-RU" b="1" dirty="0" smtClean="0"/>
              <a:t>составила :</a:t>
            </a:r>
          </a:p>
          <a:p>
            <a:pPr algn="just">
              <a:buNone/>
            </a:pPr>
            <a:r>
              <a:rPr lang="ru-RU" b="1" dirty="0" smtClean="0"/>
              <a:t>   </a:t>
            </a:r>
            <a:r>
              <a:rPr lang="ru-RU" b="1" dirty="0" smtClean="0"/>
              <a:t>2 </a:t>
            </a:r>
            <a:r>
              <a:rPr lang="ru-RU" b="1" dirty="0" smtClean="0"/>
              <a:t>568 000,00 рублей.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38912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sz="3000" dirty="0" smtClean="0"/>
              <a:t>	</a:t>
            </a:r>
          </a:p>
          <a:p>
            <a:pPr algn="ctr">
              <a:buNone/>
            </a:pPr>
            <a:r>
              <a:rPr lang="ru-RU" sz="3000" b="1" i="1" dirty="0" smtClean="0"/>
              <a:t>	Работа  технического инспектора труда ЦК Профсоюза работников здравоохранения по Саратовской области</a:t>
            </a:r>
          </a:p>
          <a:p>
            <a:pPr algn="ctr">
              <a:buNone/>
            </a:pPr>
            <a:endParaRPr lang="ru-RU" b="1" i="1" dirty="0" smtClean="0"/>
          </a:p>
          <a:p>
            <a:pPr algn="ctr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		</a:t>
            </a:r>
            <a:r>
              <a:rPr lang="ru-RU" sz="2800" dirty="0" smtClean="0"/>
              <a:t>За 2018 год техническим инспектором труда рассмотрено – </a:t>
            </a:r>
            <a:r>
              <a:rPr lang="ru-RU" sz="2800" b="1" dirty="0" smtClean="0"/>
              <a:t>7 обращений, </a:t>
            </a:r>
            <a:r>
              <a:rPr lang="ru-RU" sz="2800" dirty="0" smtClean="0"/>
              <a:t>из них по вопросам специальной оценки труда, аттестации рабочих мест, в 2018 году поступило - </a:t>
            </a:r>
            <a:r>
              <a:rPr lang="ru-RU" sz="2800" b="1" dirty="0" smtClean="0"/>
              <a:t>2 обращения</a:t>
            </a:r>
            <a:r>
              <a:rPr lang="ru-RU" sz="2800" dirty="0" smtClean="0"/>
              <a:t>. Все обращения имеют положительное решение.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832648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ru-RU" sz="3000" dirty="0" smtClean="0"/>
              <a:t>	</a:t>
            </a:r>
          </a:p>
          <a:p>
            <a:pPr algn="ctr">
              <a:buNone/>
            </a:pPr>
            <a:r>
              <a:rPr lang="ru-RU" sz="3400" dirty="0" smtClean="0"/>
              <a:t>	</a:t>
            </a:r>
            <a:r>
              <a:rPr lang="ru-RU" sz="5900" dirty="0" smtClean="0"/>
              <a:t>сайт обкома: </a:t>
            </a:r>
            <a:r>
              <a:rPr lang="en-US" sz="5900" b="1" dirty="0" smtClean="0"/>
              <a:t>www.sarprofzdrav.ru</a:t>
            </a:r>
            <a:endParaRPr lang="ru-RU" sz="5900" b="1" dirty="0" smtClean="0"/>
          </a:p>
          <a:p>
            <a:pPr algn="ctr">
              <a:buNone/>
            </a:pPr>
            <a:endParaRPr lang="ru-RU" sz="3400" dirty="0" smtClean="0"/>
          </a:p>
          <a:p>
            <a:pPr algn="ctr">
              <a:buNone/>
            </a:pPr>
            <a:endParaRPr lang="ru-RU" sz="3400" dirty="0" smtClean="0"/>
          </a:p>
          <a:p>
            <a:pPr algn="just"/>
            <a:r>
              <a:rPr lang="ru-RU" sz="5100" dirty="0" smtClean="0"/>
              <a:t>В результате проведённой работы по отстаиванию интересов работников организаций здравоохранения, благодаря применению механизмов учёта биологического фактора при специальной оценке условий труда, значительно повышен процент отнесения условий труда к вредным классам (подклассам) </a:t>
            </a:r>
            <a:r>
              <a:rPr lang="ru-RU" sz="5100" b="1" dirty="0" smtClean="0"/>
              <a:t>с 50% в 2015 году до 85-86% от общего количества рабочих мест в 2018 году.</a:t>
            </a:r>
          </a:p>
          <a:p>
            <a:pPr algn="just"/>
            <a:r>
              <a:rPr lang="ru-RU" sz="5100" dirty="0" smtClean="0"/>
              <a:t>В прошедшем  году техническим инспектором труда проведено 17 экспертиз материалов расследования несчастных случаев на производстве,  по 9 из них оформлены материалы на оказание материальной помощи членам профсоюза за счёт сметы </a:t>
            </a:r>
            <a:r>
              <a:rPr lang="ru-RU" sz="5100" dirty="0" err="1" smtClean="0"/>
              <a:t>профбюджета</a:t>
            </a:r>
            <a:r>
              <a:rPr lang="ru-RU" sz="5100" dirty="0" smtClean="0"/>
              <a:t> областного комитета.</a:t>
            </a:r>
          </a:p>
          <a:p>
            <a:pPr algn="just">
              <a:buNone/>
            </a:pPr>
            <a:endParaRPr lang="ru-RU" sz="34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65618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Совместно с министерством здравоохранения Саратовской области проводилась  зимняя Спартакиада медицинских работников. В проводимом мероприятии приняли участие 700 медиков, членов Профсоюза.</a:t>
            </a:r>
            <a:endParaRPr lang="ru-RU" sz="2400" dirty="0"/>
          </a:p>
        </p:txBody>
      </p:sp>
      <p:pic>
        <p:nvPicPr>
          <p:cNvPr id="1026" name="Picture 2" descr="C:\Users\Ivan\Desktop\Открытый отчет за 2018 год\В отчетный доклад\зимняя спартакиад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9144000" cy="4096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Спартакиада на первенство обкома Профсоюза работников здравоохранения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629424"/>
          </a:xfrm>
        </p:spPr>
        <p:txBody>
          <a:bodyPr/>
          <a:lstStyle/>
          <a:p>
            <a:pPr algn="ctr"/>
            <a:r>
              <a:rPr lang="ru-RU" dirty="0" smtClean="0"/>
              <a:t>турнир по мини-футболу</a:t>
            </a:r>
            <a:endParaRPr lang="ru-RU" dirty="0"/>
          </a:p>
        </p:txBody>
      </p:sp>
      <p:pic>
        <p:nvPicPr>
          <p:cNvPr id="2051" name="Picture 3" descr="C:\Users\Ivan\Desktop\Открытый отчет за 2018 год\В отчетный доклад\IMG_5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6547656" cy="4365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Спартакиада на первенство обкома Профсоюза работников здравоохранения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62942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соревнования по</a:t>
            </a:r>
            <a:r>
              <a:rPr lang="ru-RU" b="1" dirty="0" smtClean="0"/>
              <a:t>  </a:t>
            </a:r>
            <a:r>
              <a:rPr lang="ru-RU" dirty="0" smtClean="0"/>
              <a:t> </a:t>
            </a:r>
            <a:r>
              <a:rPr lang="ru-RU" dirty="0" err="1" smtClean="0"/>
              <a:t>дартсу</a:t>
            </a:r>
            <a:r>
              <a:rPr lang="ru-RU" dirty="0" smtClean="0"/>
              <a:t>, настольному теннису, плаванию</a:t>
            </a:r>
            <a:endParaRPr lang="ru-RU" dirty="0"/>
          </a:p>
        </p:txBody>
      </p:sp>
      <p:pic>
        <p:nvPicPr>
          <p:cNvPr id="3074" name="Picture 2" descr="C:\Users\Ivan\Desktop\Открытый отчет за 2018 год\В отчетный доклад\IMG_6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2204864"/>
            <a:ext cx="5467536" cy="3645024"/>
          </a:xfrm>
          <a:prstGeom prst="rect">
            <a:avLst/>
          </a:prstGeom>
          <a:noFill/>
        </p:spPr>
      </p:pic>
      <p:pic>
        <p:nvPicPr>
          <p:cNvPr id="3075" name="Picture 3" descr="C:\Users\Ivan\Desktop\Открытый отчет за 2018 год\В отчетный доклад\IMG_6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04864"/>
            <a:ext cx="4932040" cy="3288027"/>
          </a:xfrm>
          <a:prstGeom prst="rect">
            <a:avLst/>
          </a:prstGeom>
          <a:noFill/>
        </p:spPr>
      </p:pic>
      <p:pic>
        <p:nvPicPr>
          <p:cNvPr id="3076" name="Picture 4" descr="C:\Users\Ivan\Desktop\Открытый отчет за 2018 год\В отчетный доклад\IMG_6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935097"/>
            <a:ext cx="4384355" cy="2922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Спартакиада на первенство обкома Профсоюза работников здравоохранения</a:t>
            </a:r>
            <a:endParaRPr lang="ru-RU" sz="2800" b="1" dirty="0"/>
          </a:p>
        </p:txBody>
      </p:sp>
      <p:pic>
        <p:nvPicPr>
          <p:cNvPr id="4098" name="Picture 2" descr="C:\Users\Ivan\Desktop\Открытый отчет за 2018 год\В отчетный доклад\IMG_6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1700808"/>
            <a:ext cx="10620672" cy="708044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1944216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solidFill>
                  <a:schemeClr val="bg1"/>
                </a:solidFill>
              </a:rPr>
              <a:t>По итогам соревнований был выявлен победитель Спартакиады – ГУЗ «Саратовская городская клиническая больница № 1 им. Ю.Я.Гордеева», призеры в торжественной обстановке получили дипломы и грамоты, ценные призы и сувениры обкома.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247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/>
              <a:t>Уровень профсоюзного членства – это процентное соотношение количества членов Профсоюза среди работающих и учащихся к общему количеству работающих и учащихся</a:t>
            </a:r>
            <a:endParaRPr lang="ru-RU" sz="2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924944"/>
            <a:ext cx="8784976" cy="308950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На </a:t>
            </a:r>
            <a:r>
              <a:rPr lang="ru-RU" b="1" dirty="0" smtClean="0"/>
              <a:t>1 января 2019 </a:t>
            </a:r>
            <a:r>
              <a:rPr lang="ru-RU" dirty="0" smtClean="0"/>
              <a:t>года уровень профсоюзного членства составляет - </a:t>
            </a:r>
            <a:r>
              <a:rPr lang="ru-RU" b="1" dirty="0" smtClean="0"/>
              <a:t>72,7%</a:t>
            </a:r>
          </a:p>
          <a:p>
            <a:pPr algn="just">
              <a:buNone/>
            </a:pPr>
            <a:r>
              <a:rPr lang="ru-RU" dirty="0" smtClean="0"/>
              <a:t>На </a:t>
            </a:r>
            <a:r>
              <a:rPr lang="ru-RU" b="1" dirty="0" smtClean="0"/>
              <a:t>1 января 2018 года</a:t>
            </a:r>
            <a:r>
              <a:rPr lang="ru-RU" dirty="0" smtClean="0"/>
              <a:t>  - </a:t>
            </a:r>
            <a:r>
              <a:rPr lang="ru-RU" b="1" dirty="0" smtClean="0"/>
              <a:t>71,3%.</a:t>
            </a:r>
            <a:r>
              <a:rPr lang="ru-RU" dirty="0" smtClean="0"/>
              <a:t> </a:t>
            </a:r>
          </a:p>
          <a:p>
            <a:pPr algn="just">
              <a:buNone/>
            </a:pPr>
            <a:r>
              <a:rPr lang="ru-RU" dirty="0" smtClean="0"/>
              <a:t>Количество членов Профсоюза  увеличилось на </a:t>
            </a:r>
            <a:r>
              <a:rPr lang="ru-RU" b="1" dirty="0" smtClean="0"/>
              <a:t>1,4 %:</a:t>
            </a:r>
            <a:r>
              <a:rPr lang="ru-RU" dirty="0" smtClean="0"/>
              <a:t> </a:t>
            </a:r>
          </a:p>
          <a:p>
            <a:pPr algn="just">
              <a:buNone/>
            </a:pPr>
            <a:r>
              <a:rPr lang="ru-RU" dirty="0" smtClean="0"/>
              <a:t>   за </a:t>
            </a:r>
            <a:r>
              <a:rPr lang="en-US" dirty="0" smtClean="0"/>
              <a:t>I</a:t>
            </a:r>
            <a:r>
              <a:rPr lang="ru-RU" dirty="0" smtClean="0"/>
              <a:t> полугодие 2018</a:t>
            </a:r>
            <a:r>
              <a:rPr lang="en-US" dirty="0" smtClean="0"/>
              <a:t> -</a:t>
            </a:r>
            <a:r>
              <a:rPr lang="ru-RU" dirty="0" smtClean="0"/>
              <a:t> </a:t>
            </a:r>
            <a:r>
              <a:rPr lang="ru-RU" b="1" dirty="0" smtClean="0"/>
              <a:t>на 0,1%</a:t>
            </a:r>
            <a:r>
              <a:rPr lang="ru-RU" dirty="0" smtClean="0"/>
              <a:t> </a:t>
            </a:r>
            <a:endParaRPr lang="en-US" dirty="0" smtClean="0"/>
          </a:p>
          <a:p>
            <a:pPr algn="just">
              <a:buNone/>
            </a:pPr>
            <a:r>
              <a:rPr lang="en-US" dirty="0" smtClean="0"/>
              <a:t>   </a:t>
            </a:r>
            <a:r>
              <a:rPr lang="ru-RU" dirty="0" smtClean="0"/>
              <a:t>за </a:t>
            </a:r>
            <a:r>
              <a:rPr lang="en-US" dirty="0" smtClean="0"/>
              <a:t>II</a:t>
            </a:r>
            <a:r>
              <a:rPr lang="ru-RU" dirty="0" smtClean="0"/>
              <a:t> полугодие - </a:t>
            </a:r>
            <a:r>
              <a:rPr lang="ru-RU" b="1" dirty="0" smtClean="0"/>
              <a:t>на</a:t>
            </a:r>
            <a:r>
              <a:rPr lang="ru-RU" dirty="0" smtClean="0"/>
              <a:t> </a:t>
            </a:r>
            <a:r>
              <a:rPr lang="ru-RU" b="1" dirty="0" smtClean="0"/>
              <a:t>1,3%.</a:t>
            </a:r>
            <a:r>
              <a:rPr lang="ru-RU" dirty="0" smtClean="0"/>
              <a:t> </a:t>
            </a:r>
          </a:p>
          <a:p>
            <a:pPr>
              <a:buNone/>
            </a:pPr>
            <a:endParaRPr lang="ru-RU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Обкомом были проведены  конкурсы областного комитета Профсоюза: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122" name="Picture 2" descr="C:\Users\Ivan\Desktop\Открытый отчет за 2018 год\В отчетный доклад\19. Мы помни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00808"/>
            <a:ext cx="5220072" cy="3475591"/>
          </a:xfrm>
          <a:prstGeom prst="rect">
            <a:avLst/>
          </a:prstGeom>
          <a:noFill/>
        </p:spPr>
      </p:pic>
      <p:pic>
        <p:nvPicPr>
          <p:cNvPr id="5123" name="Picture 3" descr="C:\Users\Ivan\Desktop\Открытый отчет за 2018 год\В отчетный доклад\12. С профсоюзом жизнь ярч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5780438" cy="4627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1 октября прошла встреча с ветеранами областного комитета</a:t>
            </a:r>
            <a:endParaRPr lang="ru-RU" sz="2800" dirty="0"/>
          </a:p>
        </p:txBody>
      </p:sp>
      <p:pic>
        <p:nvPicPr>
          <p:cNvPr id="6146" name="Picture 2" descr="C:\Users\Ivan\Desktop\Открытый отчет за 2018 год\В отчетный доклад\Общая фото ветеран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7056784" cy="4704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Ветераны побывали на знаменитом источнике «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Семиключье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72" name="Picture 4" descr="C:\Users\Ivan\Desktop\Открытый отчет за 2018 год\В отчетный доклад\___1_20181016_1136068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7668344" cy="5751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8964488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Открытие вновь отремонтированных корпусов ГУЗ СО "Противотуберкулезного санатория для детей"</a:t>
            </a:r>
            <a:endParaRPr lang="ru-RU" sz="2800" b="1" dirty="0"/>
          </a:p>
        </p:txBody>
      </p:sp>
      <p:pic>
        <p:nvPicPr>
          <p:cNvPr id="8194" name="Picture 2" descr="C:\Users\Ivan\Desktop\Открытый отчет за 2018 год\В отчетный доклад\IMG_2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54332"/>
            <a:ext cx="7505502" cy="500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/>
              <a:t>Положение о компенсации части стоимости путевки на санаторно-курортное лечение членам Профсоюза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39579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</a:t>
            </a:r>
          </a:p>
          <a:p>
            <a:pPr algn="just">
              <a:buNone/>
            </a:pPr>
            <a:r>
              <a:rPr lang="ru-RU" dirty="0" smtClean="0"/>
              <a:t>   Компенсация в 2018 году составила </a:t>
            </a:r>
            <a:r>
              <a:rPr lang="ru-RU" b="1" dirty="0" smtClean="0"/>
              <a:t>926 000,00 рублей</a:t>
            </a:r>
            <a:r>
              <a:rPr lang="ru-RU" dirty="0" smtClean="0"/>
              <a:t>, причем стоит отметить, что в прошедшем году областная организация провела новогоднюю акцию по оздоровлению членов Профсоюза в санаториях СО «Светлана» и «Октябрьское ущелье» с 50% скидкой от стоимости путевки на сумму </a:t>
            </a:r>
            <a:r>
              <a:rPr lang="ru-RU" b="1" dirty="0" smtClean="0"/>
              <a:t>779 992,00 рубля.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3902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Положение об оказании материальной помощи членам Профсоюза, попавшим в тяжелую жизненную ситуацию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752856"/>
          </a:xfrm>
        </p:spPr>
        <p:txBody>
          <a:bodyPr/>
          <a:lstStyle/>
          <a:p>
            <a:endParaRPr lang="ru-RU" dirty="0" smtClean="0"/>
          </a:p>
          <a:p>
            <a:pPr algn="just">
              <a:buNone/>
            </a:pPr>
            <a:r>
              <a:rPr lang="ru-RU" dirty="0" smtClean="0"/>
              <a:t>   Размеры материальной помощи составили  от 3 000 до 10 000 рублей.  В 2018 году материальная помощь была оказана на сумму </a:t>
            </a:r>
            <a:r>
              <a:rPr lang="ru-RU" b="1" dirty="0" smtClean="0"/>
              <a:t>932 400,00 рублей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/>
              <a:t>Положение о единовременной материальной помощи членам Профсоюза на детские оздоровительные и санаторные лагеря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46710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(4000,00 из средств областного комитета + не менее 1000 рублей из средств ППО).  </a:t>
            </a:r>
          </a:p>
          <a:p>
            <a:pPr algn="just">
              <a:buNone/>
            </a:pPr>
            <a:r>
              <a:rPr lang="ru-RU" dirty="0" smtClean="0"/>
              <a:t>В 2018 году было потрачено </a:t>
            </a:r>
            <a:r>
              <a:rPr lang="ru-RU" b="1" dirty="0" smtClean="0"/>
              <a:t>251 533,00 рублей из </a:t>
            </a:r>
            <a:r>
              <a:rPr lang="ru-RU" dirty="0" smtClean="0"/>
              <a:t>средств профсоюзного бюджета</a:t>
            </a:r>
            <a:r>
              <a:rPr lang="ru-RU" b="1" dirty="0" smtClean="0"/>
              <a:t>  </a:t>
            </a:r>
            <a:r>
              <a:rPr lang="ru-RU" dirty="0" smtClean="0"/>
              <a:t>на проведение детской оздоровительной кампании.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03860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На оказание единовременной материальной помощи на санаторно-курортное лечение было израсходовано – </a:t>
            </a:r>
            <a:r>
              <a:rPr lang="ru-RU" b="1" dirty="0" smtClean="0"/>
              <a:t>1 446 000,00 рублей</a:t>
            </a:r>
            <a:r>
              <a:rPr lang="ru-RU" dirty="0" smtClean="0"/>
              <a:t>. </a:t>
            </a:r>
          </a:p>
          <a:p>
            <a:pPr algn="just">
              <a:buNone/>
            </a:pPr>
            <a:r>
              <a:rPr lang="ru-RU" dirty="0" smtClean="0"/>
              <a:t>   Всего на санаторно-курортное оздоровление членов Профсоюза областной организацией израсходовано – </a:t>
            </a:r>
            <a:r>
              <a:rPr lang="ru-RU" b="1" dirty="0" smtClean="0"/>
              <a:t>2 372 000,00 рублей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110046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Для детей членов Профсоюза областная организация приобретала билеты на Новогодние представления  на сумму </a:t>
            </a:r>
            <a:r>
              <a:rPr lang="ru-RU" b="1" dirty="0" smtClean="0"/>
              <a:t>1 149 480,00 рублей, </a:t>
            </a:r>
            <a:r>
              <a:rPr lang="ru-RU" dirty="0" smtClean="0"/>
              <a:t>из них на  приобретение билетов с 50% скидкой на Кремлевскую елку было израсходовано </a:t>
            </a:r>
            <a:r>
              <a:rPr lang="ru-RU" b="1" dirty="0" smtClean="0"/>
              <a:t>342 000,00 рублей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Награждение профсоюзного актива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Почетными грамотами областной организации награждено </a:t>
            </a:r>
            <a:r>
              <a:rPr lang="ru-RU" b="1" dirty="0" smtClean="0"/>
              <a:t>68 членов Профсоюза;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Объявлена Благодарность - </a:t>
            </a:r>
            <a:r>
              <a:rPr lang="ru-RU" b="1" dirty="0" smtClean="0"/>
              <a:t>29 членам Профсоюза ;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Почетные грамоты ЦК Профсоюза получили - </a:t>
            </a:r>
            <a:r>
              <a:rPr lang="ru-RU" b="1" dirty="0" smtClean="0"/>
              <a:t>6 членов профсоюзного актива;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Почетные грамоты ФНПР и Федерации профсоюзных организаций области – </a:t>
            </a:r>
            <a:r>
              <a:rPr lang="ru-RU" b="1" dirty="0" smtClean="0"/>
              <a:t>5 членов Профсоюза.</a:t>
            </a:r>
            <a:endParaRPr lang="ru-R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Следует отметить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8</a:t>
            </a:r>
            <a:r>
              <a:rPr lang="ru-RU" dirty="0" smtClean="0"/>
              <a:t> первичных организаций Профсоюза имеют </a:t>
            </a:r>
          </a:p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/>
              <a:t>100 %</a:t>
            </a:r>
            <a:r>
              <a:rPr lang="ru-RU" dirty="0" smtClean="0"/>
              <a:t> профсоюзное членство; </a:t>
            </a:r>
          </a:p>
          <a:p>
            <a:r>
              <a:rPr lang="ru-RU" b="1" dirty="0" smtClean="0"/>
              <a:t>65</a:t>
            </a:r>
            <a:r>
              <a:rPr lang="ru-RU" dirty="0" smtClean="0"/>
              <a:t> первичных организации Профсоюза имеют охват профсоюзного членства </a:t>
            </a:r>
            <a:r>
              <a:rPr lang="ru-RU" b="1" dirty="0" smtClean="0"/>
              <a:t>выше 72,7%;</a:t>
            </a:r>
          </a:p>
          <a:p>
            <a:r>
              <a:rPr lang="ru-RU" dirty="0" smtClean="0"/>
              <a:t> более </a:t>
            </a:r>
            <a:r>
              <a:rPr lang="ru-RU" b="1" dirty="0" smtClean="0"/>
              <a:t>60</a:t>
            </a:r>
            <a:r>
              <a:rPr lang="ru-RU" dirty="0" smtClean="0"/>
              <a:t> первичных организации Профсоюза имеют охват профсоюзного членства выше </a:t>
            </a:r>
            <a:r>
              <a:rPr lang="ru-RU" b="1" dirty="0" smtClean="0"/>
              <a:t>50 %</a:t>
            </a:r>
            <a:endParaRPr lang="ru-RU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Основные направления расходов профсоюзного бюджета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информационно-пропагандистская работа </a:t>
            </a:r>
            <a:r>
              <a:rPr lang="ru-RU" b="1" dirty="0" smtClean="0"/>
              <a:t>-  2,2%  (732 200,00 рублей);</a:t>
            </a:r>
          </a:p>
          <a:p>
            <a:r>
              <a:rPr lang="ru-RU" dirty="0" smtClean="0"/>
              <a:t> подготовка и обучение профсоюзных кадров и актива – </a:t>
            </a:r>
          </a:p>
          <a:p>
            <a:pPr>
              <a:buNone/>
            </a:pPr>
            <a:r>
              <a:rPr lang="ru-RU" b="1" dirty="0" smtClean="0"/>
              <a:t>    6,1% (2 008 700,00 рублей);</a:t>
            </a:r>
          </a:p>
          <a:p>
            <a:r>
              <a:rPr lang="ru-RU" dirty="0" smtClean="0"/>
              <a:t> работа с молодежью – </a:t>
            </a:r>
          </a:p>
          <a:p>
            <a:pPr>
              <a:buNone/>
            </a:pPr>
            <a:r>
              <a:rPr lang="ru-RU" b="1" dirty="0" smtClean="0"/>
              <a:t>    5% (1 646 480,00 рублей);</a:t>
            </a:r>
          </a:p>
          <a:p>
            <a:r>
              <a:rPr lang="ru-RU" dirty="0" smtClean="0"/>
              <a:t> культурно-массовые и физкультурно-оздоровительные мероприятия – 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7,0%  (2 316 820,00 рублей)</a:t>
            </a:r>
            <a:endParaRPr lang="ru-RU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56792"/>
            <a:ext cx="8229600" cy="4320480"/>
          </a:xfrm>
        </p:spPr>
        <p:txBody>
          <a:bodyPr>
            <a:normAutofit fontScale="90000"/>
          </a:bodyPr>
          <a:lstStyle/>
          <a:p>
            <a:r>
              <a:rPr lang="ru-RU" sz="3800" dirty="0" smtClean="0"/>
              <a:t>Наш сайт: </a:t>
            </a:r>
            <a:r>
              <a:rPr lang="en-US" sz="3800" b="1" dirty="0" smtClean="0"/>
              <a:t>www.sarprofzdrav.ru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ru-RU" sz="3800" dirty="0" err="1" smtClean="0"/>
              <a:t>эл</a:t>
            </a:r>
            <a:r>
              <a:rPr lang="ru-RU" sz="3800" dirty="0" smtClean="0"/>
              <a:t>. Почта: </a:t>
            </a:r>
            <a:r>
              <a:rPr lang="en-US" sz="3800" dirty="0" smtClean="0"/>
              <a:t>sokprz@mail.ru</a:t>
            </a:r>
            <a:br>
              <a:rPr lang="en-US" sz="3800" dirty="0" smtClean="0"/>
            </a:br>
            <a:r>
              <a:rPr lang="ru-RU" sz="3800" dirty="0" smtClean="0"/>
              <a:t>телефоны: 26-36-68, 27-88-64</a:t>
            </a:r>
            <a:r>
              <a:rPr lang="ru-RU" sz="3800" b="1" dirty="0" smtClean="0"/>
              <a:t/>
            </a:r>
            <a:br>
              <a:rPr lang="ru-RU" sz="3800" b="1" dirty="0" smtClean="0"/>
            </a:br>
            <a:r>
              <a:rPr lang="ru-RU" sz="3800" b="1" dirty="0" smtClean="0"/>
              <a:t>социальные сети:</a:t>
            </a:r>
            <a:br>
              <a:rPr lang="ru-RU" sz="3800" b="1" dirty="0" smtClean="0"/>
            </a:br>
            <a:r>
              <a:rPr lang="en-US" sz="3800" dirty="0" smtClean="0"/>
              <a:t>vk.com/</a:t>
            </a:r>
            <a:r>
              <a:rPr lang="en-US" sz="3800" dirty="0" err="1" smtClean="0"/>
              <a:t>sokprz</a:t>
            </a:r>
            <a:r>
              <a:rPr lang="ru-RU" sz="3800" dirty="0" smtClean="0"/>
              <a:t> </a:t>
            </a:r>
            <a:br>
              <a:rPr lang="ru-RU" sz="3800" dirty="0" smtClean="0"/>
            </a:br>
            <a:r>
              <a:rPr lang="en-US" sz="3800" dirty="0" smtClean="0"/>
              <a:t>facebook.com/groups/</a:t>
            </a:r>
            <a:r>
              <a:rPr lang="en-US" sz="3800" dirty="0" err="1" smtClean="0"/>
              <a:t>sarprofzdrav</a:t>
            </a:r>
            <a:r>
              <a:rPr lang="ru-RU" sz="3800" dirty="0" smtClean="0"/>
              <a:t/>
            </a:r>
            <a:br>
              <a:rPr lang="ru-RU" sz="3800" dirty="0" smtClean="0"/>
            </a:br>
            <a:r>
              <a:rPr lang="en-US" sz="3800" dirty="0" smtClean="0"/>
              <a:t>twitter.com/</a:t>
            </a:r>
            <a:r>
              <a:rPr lang="en-US" sz="3800" dirty="0" err="1" smtClean="0"/>
              <a:t>sarprofzdrav</a:t>
            </a:r>
            <a:r>
              <a:rPr lang="en-US" sz="3800" dirty="0" smtClean="0"/>
              <a:t> </a:t>
            </a:r>
            <a:r>
              <a:rPr lang="ru-RU" sz="3800" dirty="0" smtClean="0"/>
              <a:t/>
            </a:r>
            <a:br>
              <a:rPr lang="ru-RU" sz="3800" dirty="0" smtClean="0"/>
            </a:br>
            <a:r>
              <a:rPr lang="ru-RU" sz="3800" dirty="0" smtClean="0"/>
              <a:t>Видео новости на </a:t>
            </a:r>
            <a:r>
              <a:rPr lang="en-US" sz="3800" dirty="0" err="1" smtClean="0"/>
              <a:t>youtube</a:t>
            </a:r>
            <a:r>
              <a:rPr lang="en-US" sz="3800" dirty="0" smtClean="0"/>
              <a:t>: </a:t>
            </a:r>
            <a:r>
              <a:rPr lang="en-US" sz="3800" dirty="0" err="1" smtClean="0"/>
              <a:t>SPZnews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Благодарю за внимание</a:t>
            </a:r>
            <a:r>
              <a:rPr lang="ru-RU" dirty="0" smtClean="0"/>
              <a:t>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C:\Users\Ivan\Desktop\Открытый отчет за 2018 год\В отчетный доклад\IMG_5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776864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В 2018 году  в  Министерстве здравоохранения Саратовской области состоялось подписание Отраслевого Соглашения на 2018-2020 годы.</a:t>
            </a:r>
            <a:endParaRPr lang="ru-RU" sz="2800" dirty="0"/>
          </a:p>
        </p:txBody>
      </p:sp>
      <p:pic>
        <p:nvPicPr>
          <p:cNvPr id="1028" name="Picture 4" descr="C:\Users\Ivan\Desktop\работа\фотоотчеты\2018\09.02.2018 Отраслевое соглашение\IMG_5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909" y="2139950"/>
            <a:ext cx="6584157" cy="4389438"/>
          </a:xfrm>
          <a:prstGeom prst="rect">
            <a:avLst/>
          </a:prstGeom>
          <a:noFill/>
        </p:spPr>
      </p:pic>
      <p:pic>
        <p:nvPicPr>
          <p:cNvPr id="1026" name="Picture 2" descr="C:\Users\Ivan\Desktop\Открытый отчет за 2018 год\В отчетный доклад\IMG_5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4496" y="2132856"/>
            <a:ext cx="6849912" cy="4566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В 2018 году  в  Министерстве здравоохранения Саратовской области состоялось подписание Отраслевого Соглашения на 2018-2020 годы.</a:t>
            </a:r>
            <a:endParaRPr lang="ru-RU" sz="2800" dirty="0"/>
          </a:p>
        </p:txBody>
      </p:sp>
      <p:pic>
        <p:nvPicPr>
          <p:cNvPr id="1028" name="Picture 4" descr="C:\Users\Ivan\Desktop\работа\фотоотчеты\2018\09.02.2018 Отраслевое соглашение\IMG_5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909" y="2139950"/>
            <a:ext cx="6584157" cy="4389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 2018 году было проведено 3 Пленума обкома:</a:t>
            </a:r>
            <a:endParaRPr lang="ru-RU" sz="2800" dirty="0"/>
          </a:p>
        </p:txBody>
      </p:sp>
      <p:pic>
        <p:nvPicPr>
          <p:cNvPr id="2050" name="Picture 2" descr="C:\Users\Ivan\Desktop\работа\фотоотчеты\2018\12 декабря 9 Пленум\отбор\IMG_1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 2018 году было проведено 3 Пленума обкома:</a:t>
            </a:r>
            <a:endParaRPr lang="ru-RU" sz="2800" dirty="0"/>
          </a:p>
        </p:txBody>
      </p:sp>
      <p:pic>
        <p:nvPicPr>
          <p:cNvPr id="4098" name="Picture 2" descr="\\Server\сеть\Специалисты\Носов Иван Николаевич\В отчетный доклад\Пленум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85" y="1935163"/>
            <a:ext cx="6800030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 2018 году было проведено 3 Пленума обкома:</a:t>
            </a:r>
            <a:endParaRPr lang="ru-RU" sz="2800" dirty="0"/>
          </a:p>
        </p:txBody>
      </p:sp>
      <p:pic>
        <p:nvPicPr>
          <p:cNvPr id="4098" name="Picture 2" descr="\\Server\сеть\Специалисты\Носов Иван Николаевич\В отчетный доклад\Пленум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85" y="1935163"/>
            <a:ext cx="6800030" cy="4389437"/>
          </a:xfrm>
          <a:prstGeom prst="rect">
            <a:avLst/>
          </a:prstGeom>
          <a:noFill/>
        </p:spPr>
      </p:pic>
      <p:pic>
        <p:nvPicPr>
          <p:cNvPr id="2050" name="Picture 2" descr="C:\Users\Ivan\Desktop\Открытый отчет за 2018 год\В отчетный доклад\пленум С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16832"/>
            <a:ext cx="7089410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542</TotalTime>
  <Words>688</Words>
  <Application>Microsoft Office PowerPoint</Application>
  <PresentationFormat>Экран (4:3)</PresentationFormat>
  <Paragraphs>100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ОТКРЫТЫЙ ОТЧЕТ О РАБОТЕ САРАТОВСКОЙ ОБЛАСТНОЙ ОРГАНИЗАЦИИ ПРОФСОЮЗА РАБОТНИКОВ ЗДРАВООХРАНЕНИЯ РФ ЗА 2018 ГОД</vt:lpstr>
      <vt:lpstr>Слайд 2</vt:lpstr>
      <vt:lpstr>Уровень профсоюзного членства – это процентное соотношение количества членов Профсоюза среди работающих и учащихся к общему количеству работающих и учащихся</vt:lpstr>
      <vt:lpstr>Следует отметить</vt:lpstr>
      <vt:lpstr>В 2018 году  в  Министерстве здравоохранения Саратовской области состоялось подписание Отраслевого Соглашения на 2018-2020 годы.</vt:lpstr>
      <vt:lpstr>В 2018 году  в  Министерстве здравоохранения Саратовской области состоялось подписание Отраслевого Соглашения на 2018-2020 годы.</vt:lpstr>
      <vt:lpstr>В 2018 году было проведено 3 Пленума обкома:</vt:lpstr>
      <vt:lpstr>В 2018 году было проведено 3 Пленума обкома:</vt:lpstr>
      <vt:lpstr>В 2018 году было проведено 3 Пленума обкома:</vt:lpstr>
      <vt:lpstr>VIII и IX Пленумы ЦК Профсоюза</vt:lpstr>
      <vt:lpstr>VIII и IX Пленумы ЦК Профсоюза</vt:lpstr>
      <vt:lpstr>Проведено 2 молодежных форума:</vt:lpstr>
      <vt:lpstr>Проведено 2 молодежных форума:</vt:lpstr>
      <vt:lpstr>Проведено 2 молодежных форума:</vt:lpstr>
      <vt:lpstr>Стартовала профсоюзная программа для трудоустройства в районные больницы</vt:lpstr>
      <vt:lpstr>Всероссийское совещание по вопросам молодежной политики ФНПР в городе Сочи</vt:lpstr>
      <vt:lpstr>Семинар-совещание для профсоюзного актива из числа молодёжи ПФО в Оренбурге </vt:lpstr>
      <vt:lpstr>Конкурс «Профсоюзный лидер года»</vt:lpstr>
      <vt:lpstr>Семинар-совещание Председателей областных комитетов Профсоюза в Приволжском Федеральном Округе</vt:lpstr>
      <vt:lpstr>Семинар-совещание Председателей областных комитетов Профсоюза в Приволжском Федеральном Округе</vt:lpstr>
      <vt:lpstr>Основные направления деятельности Саратовской областной организации Профсоюза:   - работа правового инспектора труда  - работа технического инспектора труда</vt:lpstr>
      <vt:lpstr>Слайд 22</vt:lpstr>
      <vt:lpstr>Слайд 23</vt:lpstr>
      <vt:lpstr>Слайд 24</vt:lpstr>
      <vt:lpstr>Слайд 25</vt:lpstr>
      <vt:lpstr>Совместно с министерством здравоохранения Саратовской области проводилась  зимняя Спартакиада медицинских работников. В проводимом мероприятии приняли участие 700 медиков, членов Профсоюза.</vt:lpstr>
      <vt:lpstr>Спартакиада на первенство обкома Профсоюза работников здравоохранения</vt:lpstr>
      <vt:lpstr>Спартакиада на первенство обкома Профсоюза работников здравоохранения</vt:lpstr>
      <vt:lpstr>Спартакиада на первенство обкома Профсоюза работников здравоохранения</vt:lpstr>
      <vt:lpstr>Обкомом были проведены  конкурсы областного комитета Профсоюза: </vt:lpstr>
      <vt:lpstr>1 октября прошла встреча с ветеранами областного комитета</vt:lpstr>
      <vt:lpstr>Ветераны побывали на знаменитом источнике «Семиключье»</vt:lpstr>
      <vt:lpstr>Открытие вновь отремонтированных корпусов ГУЗ СО "Противотуберкулезного санатория для детей"</vt:lpstr>
      <vt:lpstr>Положение о компенсации части стоимости путевки на санаторно-курортное лечение членам Профсоюза  </vt:lpstr>
      <vt:lpstr>Положение об оказании материальной помощи членам Профсоюза, попавшим в тяжелую жизненную ситуацию</vt:lpstr>
      <vt:lpstr>Положение о единовременной материальной помощи членам Профсоюза на детские оздоровительные и санаторные лагеря  </vt:lpstr>
      <vt:lpstr>Слайд 37</vt:lpstr>
      <vt:lpstr>Слайд 38</vt:lpstr>
      <vt:lpstr>Награждение профсоюзного актива</vt:lpstr>
      <vt:lpstr>Основные направления расходов профсоюзного бюджета</vt:lpstr>
      <vt:lpstr>Наш сайт: www.sarprofzdrav.ru эл. Почта: sokprz@mail.ru телефоны: 26-36-68, 27-88-64 социальные сети: vk.com/sokprz  facebook.com/groups/sarprofzdrav twitter.com/sarprofzdrav  Видео новости на youtube: SPZnews </vt:lpstr>
      <vt:lpstr>Благодарю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Саратовской областной организации Профсоюза</dc:title>
  <dc:creator>Сергей Александрович</dc:creator>
  <cp:lastModifiedBy>Сергей Александрович</cp:lastModifiedBy>
  <cp:revision>77</cp:revision>
  <dcterms:created xsi:type="dcterms:W3CDTF">2019-02-13T10:19:33Z</dcterms:created>
  <dcterms:modified xsi:type="dcterms:W3CDTF">2019-02-26T06:16:14Z</dcterms:modified>
</cp:coreProperties>
</file>